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1"/>
  </p:notesMasterIdLst>
  <p:handoutMasterIdLst>
    <p:handoutMasterId r:id="rId42"/>
  </p:handoutMasterIdLst>
  <p:sldIdLst>
    <p:sldId id="256" r:id="rId2"/>
    <p:sldId id="276" r:id="rId3"/>
    <p:sldId id="277" r:id="rId4"/>
    <p:sldId id="279" r:id="rId5"/>
    <p:sldId id="278" r:id="rId6"/>
    <p:sldId id="280" r:id="rId7"/>
    <p:sldId id="281" r:id="rId8"/>
    <p:sldId id="282" r:id="rId9"/>
    <p:sldId id="283" r:id="rId10"/>
    <p:sldId id="284" r:id="rId11"/>
    <p:sldId id="285" r:id="rId12"/>
    <p:sldId id="286" r:id="rId13"/>
    <p:sldId id="287" r:id="rId14"/>
    <p:sldId id="288" r:id="rId15"/>
    <p:sldId id="289" r:id="rId16"/>
    <p:sldId id="297" r:id="rId17"/>
    <p:sldId id="298" r:id="rId18"/>
    <p:sldId id="257" r:id="rId19"/>
    <p:sldId id="258" r:id="rId20"/>
    <p:sldId id="260" r:id="rId21"/>
    <p:sldId id="259" r:id="rId22"/>
    <p:sldId id="262" r:id="rId23"/>
    <p:sldId id="264" r:id="rId24"/>
    <p:sldId id="265" r:id="rId25"/>
    <p:sldId id="266" r:id="rId26"/>
    <p:sldId id="267" r:id="rId27"/>
    <p:sldId id="268" r:id="rId28"/>
    <p:sldId id="269" r:id="rId29"/>
    <p:sldId id="270" r:id="rId30"/>
    <p:sldId id="273" r:id="rId31"/>
    <p:sldId id="272" r:id="rId32"/>
    <p:sldId id="274" r:id="rId33"/>
    <p:sldId id="292" r:id="rId34"/>
    <p:sldId id="293" r:id="rId35"/>
    <p:sldId id="294" r:id="rId36"/>
    <p:sldId id="295" r:id="rId37"/>
    <p:sldId id="296" r:id="rId38"/>
    <p:sldId id="290" r:id="rId39"/>
    <p:sldId id="275" r:id="rId40"/>
  </p:sldIdLst>
  <p:sldSz cx="9144000" cy="5143500" type="screen16x9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50" d="100"/>
          <a:sy n="150" d="100"/>
        </p:scale>
        <p:origin x="-408" y="13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378D97-3702-46F1-81FC-73F4D27FBA10}" type="datetimeFigureOut">
              <a:rPr lang="ru-RU" smtClean="0"/>
              <a:t>23.11.2021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95E83C-3A46-443F-929F-BFD465E0696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2168585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AD47F8-8F94-4DB7-AD67-D5AAF3D2402D}" type="datetimeFigureOut">
              <a:rPr lang="ru-RU" smtClean="0"/>
              <a:t>23.11.2021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953FA7-F78E-438E-B963-9964EE4010D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4379237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953FA7-F78E-438E-B963-9964EE4010DF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232837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953FA7-F78E-438E-B963-9964EE4010DF}" type="slidenum">
              <a:rPr lang="ru-RU" smtClean="0"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306709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953FA7-F78E-438E-B963-9964EE4010DF}" type="slidenum">
              <a:rPr lang="ru-RU" smtClean="0"/>
              <a:t>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306709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953FA7-F78E-438E-B963-9964EE4010DF}" type="slidenum">
              <a:rPr lang="ru-RU" smtClean="0"/>
              <a:t>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306709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953FA7-F78E-438E-B963-9964EE4010DF}" type="slidenum">
              <a:rPr lang="ru-RU" smtClean="0"/>
              <a:t>26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306709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953FA7-F78E-438E-B963-9964EE4010DF}" type="slidenum">
              <a:rPr lang="ru-RU" smtClean="0"/>
              <a:t>27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306709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953FA7-F78E-438E-B963-9964EE4010DF}" type="slidenum">
              <a:rPr lang="ru-RU" smtClean="0"/>
              <a:t>28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306709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953FA7-F78E-438E-B963-9964EE4010DF}" type="slidenum">
              <a:rPr lang="ru-RU" smtClean="0"/>
              <a:t>29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306709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953FA7-F78E-438E-B963-9964EE4010DF}" type="slidenum">
              <a:rPr lang="ru-RU" smtClean="0"/>
              <a:t>30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306709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953FA7-F78E-438E-B963-9964EE4010DF}" type="slidenum">
              <a:rPr lang="ru-RU" smtClean="0"/>
              <a:t>31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3067093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953FA7-F78E-438E-B963-9964EE4010DF}" type="slidenum">
              <a:rPr lang="ru-RU" smtClean="0"/>
              <a:t>32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306709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953FA7-F78E-438E-B963-9964EE4010DF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2328379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953FA7-F78E-438E-B963-9964EE4010DF}" type="slidenum">
              <a:rPr lang="ru-RU" smtClean="0"/>
              <a:t>33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3067093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953FA7-F78E-438E-B963-9964EE4010DF}" type="slidenum">
              <a:rPr lang="ru-RU" smtClean="0"/>
              <a:t>34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3067093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953FA7-F78E-438E-B963-9964EE4010DF}" type="slidenum">
              <a:rPr lang="ru-RU" smtClean="0"/>
              <a:t>35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3067093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953FA7-F78E-438E-B963-9964EE4010DF}" type="slidenum">
              <a:rPr lang="ru-RU" smtClean="0"/>
              <a:t>36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3067093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953FA7-F78E-438E-B963-9964EE4010DF}" type="slidenum">
              <a:rPr lang="ru-RU" smtClean="0"/>
              <a:t>37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3067093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953FA7-F78E-438E-B963-9964EE4010DF}" type="slidenum">
              <a:rPr lang="ru-RU" smtClean="0"/>
              <a:t>38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3067093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953FA7-F78E-438E-B963-9964EE4010DF}" type="slidenum">
              <a:rPr lang="ru-RU" smtClean="0"/>
              <a:t>39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306709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953FA7-F78E-438E-B963-9964EE4010DF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232837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953FA7-F78E-438E-B963-9964EE4010DF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232837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953FA7-F78E-438E-B963-9964EE4010DF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232837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953FA7-F78E-438E-B963-9964EE4010DF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232837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953FA7-F78E-438E-B963-9964EE4010DF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232837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953FA7-F78E-438E-B963-9964EE4010DF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232837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953FA7-F78E-438E-B963-9964EE4010DF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232837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3E72A6-C626-434F-906B-05B3BDB2D786}" type="datetime1">
              <a:rPr lang="ru-RU" smtClean="0"/>
              <a:t>23.11.2021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30C87-1511-491E-BD2D-7C6D6654AA1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791138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9B3ED4-17BD-477A-94C2-6800742BDD24}" type="datetime1">
              <a:rPr lang="ru-RU" smtClean="0"/>
              <a:t>23.11.2021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30C87-1511-491E-BD2D-7C6D6654AA1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995345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943E6-BAA5-4BB2-B86E-84853CDBF8EA}" type="datetime1">
              <a:rPr lang="ru-RU" smtClean="0"/>
              <a:t>23.11.2021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30C87-1511-491E-BD2D-7C6D6654AA1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446335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232D5-7DF0-495B-8545-E38BEA1B5DE1}" type="datetime1">
              <a:rPr lang="ru-RU" smtClean="0"/>
              <a:t>23.11.2021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30C87-1511-491E-BD2D-7C6D6654AA1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121631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485ADB-C34B-43C2-B829-ED1C4211E145}" type="datetime1">
              <a:rPr lang="ru-RU" smtClean="0"/>
              <a:t>23.11.2021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30C87-1511-491E-BD2D-7C6D6654AA1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364187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D8057-885C-4F67-9071-FD5DF9544D0F}" type="datetime1">
              <a:rPr lang="ru-RU" smtClean="0"/>
              <a:t>23.11.2021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30C87-1511-491E-BD2D-7C6D6654AA1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160345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0CCBF-ED45-4354-8F35-08CAB6D4218D}" type="datetime1">
              <a:rPr lang="ru-RU" smtClean="0"/>
              <a:t>23.11.2021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30C87-1511-491E-BD2D-7C6D6654AA1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512019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A8FECD-7F50-41F5-B4B0-D1AADC5CD9E2}" type="datetime1">
              <a:rPr lang="ru-RU" smtClean="0"/>
              <a:t>23.11.2021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30C87-1511-491E-BD2D-7C6D6654AA1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526927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7207D-89EA-4024-9020-4DE9E0DEEA75}" type="datetime1">
              <a:rPr lang="ru-RU" smtClean="0"/>
              <a:t>23.11.2021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30C87-1511-491E-BD2D-7C6D6654AA1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293958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C666FA-F93C-48B6-A506-DAB7E647C0B6}" type="datetime1">
              <a:rPr lang="ru-RU" smtClean="0"/>
              <a:t>23.11.2021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30C87-1511-491E-BD2D-7C6D6654AA1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907685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4DD08-036F-4169-B09A-ADB501C4D198}" type="datetime1">
              <a:rPr lang="ru-RU" smtClean="0"/>
              <a:t>23.11.2021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30C87-1511-491E-BD2D-7C6D6654AA1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960917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9B50F6-76CC-46E9-B02B-54787D150918}" type="datetime1">
              <a:rPr lang="ru-RU" smtClean="0"/>
              <a:t>23.11.2021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030C87-1511-491E-BD2D-7C6D6654AA1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447352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jpeg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hyperlink" Target="https://habr.com/en/post/439192/" TargetMode="Externa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osbox.com/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dosbox-x.com/" TargetMode="Externa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30C87-1511-491E-BD2D-7C6D6654AA18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8636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323528" y="205979"/>
            <a:ext cx="8219256" cy="686413"/>
          </a:xfrm>
          <a:prstGeom prst="rect">
            <a:avLst/>
          </a:prstGeom>
        </p:spPr>
        <p:txBody>
          <a:bodyPr>
            <a:normAutofit fontScale="9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 err="1" smtClean="0"/>
              <a:t>ms-dos</a:t>
            </a:r>
            <a:r>
              <a:rPr lang="en-US" sz="3600" dirty="0" smtClean="0"/>
              <a:t> </a:t>
            </a:r>
            <a:r>
              <a:rPr lang="en-US" sz="3600" dirty="0" err="1" smtClean="0"/>
              <a:t>demoscene</a:t>
            </a:r>
            <a:r>
              <a:rPr lang="en-US" sz="3600" dirty="0"/>
              <a:t> </a:t>
            </a:r>
            <a:r>
              <a:rPr lang="en-US" sz="3600" dirty="0" smtClean="0"/>
              <a:t>:: </a:t>
            </a:r>
            <a:r>
              <a:rPr lang="en-US" sz="3600" dirty="0" smtClean="0">
                <a:sym typeface="Wingdings" panose="05000000000000000000" pitchFamily="2" charset="2"/>
              </a:rPr>
              <a:t>the transfiguration </a:t>
            </a:r>
            <a:r>
              <a:rPr lang="en-US" sz="3600" dirty="0" smtClean="0"/>
              <a:t>:: 1997 </a:t>
            </a:r>
            <a:endParaRPr lang="ru-RU" sz="3600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30C87-1511-491E-BD2D-7C6D6654AA18}" type="slidenum">
              <a:rPr lang="ru-RU" smtClean="0"/>
              <a:t>10</a:t>
            </a:fld>
            <a:endParaRPr lang="ru-RU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323528" y="3795886"/>
            <a:ext cx="266181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dirty="0" smtClean="0">
                <a:sym typeface="Wingdings" panose="05000000000000000000" pitchFamily="2" charset="2"/>
              </a:rPr>
              <a:t>Boost by Doomsday (1997)</a:t>
            </a:r>
            <a:endParaRPr lang="en-US" dirty="0">
              <a:sym typeface="Wingdings" panose="05000000000000000000" pitchFamily="2" charset="2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6045340" y="3795886"/>
            <a:ext cx="275337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dirty="0" smtClean="0">
                <a:sym typeface="Wingdings" panose="05000000000000000000" pitchFamily="2" charset="2"/>
              </a:rPr>
              <a:t>Square by Pulse (1997)</a:t>
            </a:r>
            <a:endParaRPr lang="en-US" dirty="0">
              <a:sym typeface="Wingdings" panose="05000000000000000000" pitchFamily="2" charset="2"/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3347864" y="3795886"/>
            <a:ext cx="23042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dirty="0" smtClean="0">
                <a:sym typeface="Wingdings" panose="05000000000000000000" pitchFamily="2" charset="2"/>
              </a:rPr>
              <a:t>Stash by The Black Lotus (1997)</a:t>
            </a:r>
            <a:endParaRPr lang="en-US" dirty="0">
              <a:sym typeface="Wingdings" panose="05000000000000000000" pitchFamily="2" charset="2"/>
            </a:endParaRPr>
          </a:p>
        </p:txBody>
      </p:sp>
      <p:pic>
        <p:nvPicPr>
          <p:cNvPr id="20482" name="Picture 2" descr="https://media.demozoo.org/screens/o/12/17/e497.4603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1779662"/>
            <a:ext cx="2701238" cy="202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1922643"/>
            <a:ext cx="2855664" cy="1784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Объект 2"/>
          <p:cNvSpPr txBox="1">
            <a:spLocks/>
          </p:cNvSpPr>
          <p:nvPr/>
        </p:nvSpPr>
        <p:spPr>
          <a:xfrm>
            <a:off x="323528" y="987574"/>
            <a:ext cx="8547198" cy="49843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sz="2800" dirty="0" smtClean="0">
                <a:sym typeface="Wingdings" panose="05000000000000000000" pitchFamily="2" charset="2"/>
              </a:rPr>
              <a:t>... </a:t>
            </a:r>
            <a:r>
              <a:rPr lang="en-US" sz="2800" dirty="0">
                <a:sym typeface="Wingdings" panose="05000000000000000000" pitchFamily="2" charset="2"/>
              </a:rPr>
              <a:t>g</a:t>
            </a:r>
            <a:r>
              <a:rPr lang="en-US" sz="2800" dirty="0" smtClean="0">
                <a:sym typeface="Wingdings" panose="05000000000000000000" pitchFamily="2" charset="2"/>
              </a:rPr>
              <a:t>etting backed by Pentium and High Color …</a:t>
            </a:r>
          </a:p>
        </p:txBody>
      </p:sp>
      <p:pic>
        <p:nvPicPr>
          <p:cNvPr id="20484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661" y="1922643"/>
            <a:ext cx="2809544" cy="17561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16946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323528" y="205979"/>
            <a:ext cx="8219256" cy="686413"/>
          </a:xfrm>
          <a:prstGeom prst="rect">
            <a:avLst/>
          </a:prstGeom>
        </p:spPr>
        <p:txBody>
          <a:bodyPr>
            <a:normAutofit fontScale="9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 err="1" smtClean="0"/>
              <a:t>ms-dos</a:t>
            </a:r>
            <a:r>
              <a:rPr lang="en-US" sz="3600" dirty="0" smtClean="0"/>
              <a:t> </a:t>
            </a:r>
            <a:r>
              <a:rPr lang="en-US" sz="3600" dirty="0" err="1" smtClean="0"/>
              <a:t>demoscene</a:t>
            </a:r>
            <a:r>
              <a:rPr lang="en-US" sz="3600" dirty="0"/>
              <a:t> </a:t>
            </a:r>
            <a:r>
              <a:rPr lang="en-US" sz="3600" dirty="0" smtClean="0"/>
              <a:t>:: </a:t>
            </a:r>
            <a:r>
              <a:rPr lang="en-US" sz="3600" dirty="0" smtClean="0">
                <a:sym typeface="Wingdings" panose="05000000000000000000" pitchFamily="2" charset="2"/>
              </a:rPr>
              <a:t>the transfiguration </a:t>
            </a:r>
            <a:r>
              <a:rPr lang="en-US" sz="3600" dirty="0" smtClean="0"/>
              <a:t>:: 1998 </a:t>
            </a:r>
            <a:endParaRPr lang="ru-RU" sz="3600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30C87-1511-491E-BD2D-7C6D6654AA18}" type="slidenum">
              <a:rPr lang="ru-RU" smtClean="0"/>
              <a:t>11</a:t>
            </a:fld>
            <a:endParaRPr lang="ru-RU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254005" y="3795886"/>
            <a:ext cx="266181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dirty="0">
                <a:sym typeface="Wingdings" panose="05000000000000000000" pitchFamily="2" charset="2"/>
              </a:rPr>
              <a:t>t</a:t>
            </a:r>
            <a:r>
              <a:rPr lang="en-US" dirty="0" smtClean="0">
                <a:sym typeface="Wingdings" panose="05000000000000000000" pitchFamily="2" charset="2"/>
              </a:rPr>
              <a:t>e-2rb by TPOLM (1998)</a:t>
            </a:r>
            <a:endParaRPr lang="en-US" dirty="0">
              <a:sym typeface="Wingdings" panose="05000000000000000000" pitchFamily="2" charset="2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6045340" y="3762037"/>
            <a:ext cx="275337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 err="1" smtClean="0">
                <a:sym typeface="Wingdings" panose="05000000000000000000" pitchFamily="2" charset="2"/>
              </a:rPr>
              <a:t>Kkowboy</a:t>
            </a:r>
            <a:r>
              <a:rPr lang="en-US" dirty="0" smtClean="0">
                <a:sym typeface="Wingdings" panose="05000000000000000000" pitchFamily="2" charset="2"/>
              </a:rPr>
              <a:t> by Blasphemy &amp; Purple (1998)</a:t>
            </a:r>
            <a:endParaRPr lang="en-US" dirty="0">
              <a:sym typeface="Wingdings" panose="05000000000000000000" pitchFamily="2" charset="2"/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3275856" y="3651870"/>
            <a:ext cx="23042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dirty="0" smtClean="0">
                <a:sym typeface="Wingdings" panose="05000000000000000000" pitchFamily="2" charset="2"/>
              </a:rPr>
              <a:t>State of Mind by Bomb (1998)</a:t>
            </a:r>
            <a:endParaRPr lang="en-US" dirty="0">
              <a:sym typeface="Wingdings" panose="05000000000000000000" pitchFamily="2" charset="2"/>
            </a:endParaRPr>
          </a:p>
        </p:txBody>
      </p:sp>
      <p:sp>
        <p:nvSpPr>
          <p:cNvPr id="11" name="Объект 2"/>
          <p:cNvSpPr txBox="1">
            <a:spLocks/>
          </p:cNvSpPr>
          <p:nvPr/>
        </p:nvSpPr>
        <p:spPr>
          <a:xfrm>
            <a:off x="323528" y="987574"/>
            <a:ext cx="8547198" cy="49843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sz="2800" dirty="0" smtClean="0">
                <a:sym typeface="Wingdings" panose="05000000000000000000" pitchFamily="2" charset="2"/>
              </a:rPr>
              <a:t>... </a:t>
            </a:r>
            <a:r>
              <a:rPr lang="en-US" sz="2800" dirty="0">
                <a:sym typeface="Wingdings" panose="05000000000000000000" pitchFamily="2" charset="2"/>
              </a:rPr>
              <a:t>q</a:t>
            </a:r>
            <a:r>
              <a:rPr lang="en-US" sz="2800" dirty="0" smtClean="0">
                <a:sym typeface="Wingdings" panose="05000000000000000000" pitchFamily="2" charset="2"/>
              </a:rPr>
              <a:t>uickly moving towards design in lieu of code …</a:t>
            </a: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195" y="1752513"/>
            <a:ext cx="2625613" cy="19692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1851670"/>
            <a:ext cx="2835026" cy="17720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508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5340" y="1694354"/>
            <a:ext cx="2703124" cy="20274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31498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323528" y="205979"/>
            <a:ext cx="8219256" cy="686413"/>
          </a:xfrm>
          <a:prstGeom prst="rect">
            <a:avLst/>
          </a:prstGeom>
        </p:spPr>
        <p:txBody>
          <a:bodyPr>
            <a:normAutofit fontScale="9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 err="1" smtClean="0"/>
              <a:t>ms-dos</a:t>
            </a:r>
            <a:r>
              <a:rPr lang="en-US" sz="3600" dirty="0" smtClean="0"/>
              <a:t> </a:t>
            </a:r>
            <a:r>
              <a:rPr lang="en-US" sz="3600" dirty="0" err="1" smtClean="0"/>
              <a:t>demoscene</a:t>
            </a:r>
            <a:r>
              <a:rPr lang="en-US" sz="3600" dirty="0"/>
              <a:t> </a:t>
            </a:r>
            <a:r>
              <a:rPr lang="en-US" sz="3600" dirty="0" smtClean="0"/>
              <a:t>:: </a:t>
            </a:r>
            <a:r>
              <a:rPr lang="en-US" sz="3600" dirty="0" smtClean="0">
                <a:sym typeface="Wingdings" panose="05000000000000000000" pitchFamily="2" charset="2"/>
              </a:rPr>
              <a:t>the transfiguration </a:t>
            </a:r>
            <a:r>
              <a:rPr lang="en-US" sz="3600" dirty="0" smtClean="0"/>
              <a:t>:: 1999 </a:t>
            </a:r>
            <a:endParaRPr lang="ru-RU" sz="3600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30C87-1511-491E-BD2D-7C6D6654AA18}" type="slidenum">
              <a:rPr lang="ru-RU" smtClean="0"/>
              <a:t>12</a:t>
            </a:fld>
            <a:endParaRPr lang="ru-RU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254005" y="3795886"/>
            <a:ext cx="266181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dirty="0" err="1" smtClean="0">
                <a:sym typeface="Wingdings" panose="05000000000000000000" pitchFamily="2" charset="2"/>
              </a:rPr>
              <a:t>bakkslide</a:t>
            </a:r>
            <a:r>
              <a:rPr lang="en-US" dirty="0" smtClean="0">
                <a:sym typeface="Wingdings" panose="05000000000000000000" pitchFamily="2" charset="2"/>
              </a:rPr>
              <a:t> 7 by </a:t>
            </a:r>
            <a:r>
              <a:rPr lang="en-US" dirty="0" err="1" smtClean="0">
                <a:sym typeface="Wingdings" panose="05000000000000000000" pitchFamily="2" charset="2"/>
              </a:rPr>
              <a:t>Hellcore</a:t>
            </a:r>
            <a:r>
              <a:rPr lang="en-US" dirty="0" smtClean="0">
                <a:sym typeface="Wingdings" panose="05000000000000000000" pitchFamily="2" charset="2"/>
              </a:rPr>
              <a:t> &amp; </a:t>
            </a:r>
            <a:r>
              <a:rPr lang="en-US" dirty="0" err="1" smtClean="0">
                <a:sym typeface="Wingdings" panose="05000000000000000000" pitchFamily="2" charset="2"/>
              </a:rPr>
              <a:t>Omnicolour</a:t>
            </a:r>
            <a:r>
              <a:rPr lang="en-US" dirty="0" smtClean="0">
                <a:sym typeface="Wingdings" panose="05000000000000000000" pitchFamily="2" charset="2"/>
              </a:rPr>
              <a:t> (1999)</a:t>
            </a:r>
            <a:endParaRPr lang="en-US" dirty="0">
              <a:sym typeface="Wingdings" panose="05000000000000000000" pitchFamily="2" charset="2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6045340" y="3762037"/>
            <a:ext cx="275337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 err="1" smtClean="0">
                <a:sym typeface="Wingdings" panose="05000000000000000000" pitchFamily="2" charset="2"/>
              </a:rPr>
              <a:t>Discloned</a:t>
            </a:r>
            <a:r>
              <a:rPr lang="en-US" dirty="0" smtClean="0">
                <a:sym typeface="Wingdings" panose="05000000000000000000" pitchFamily="2" charset="2"/>
              </a:rPr>
              <a:t> by </a:t>
            </a:r>
            <a:r>
              <a:rPr lang="en-US" dirty="0" err="1" smtClean="0">
                <a:sym typeface="Wingdings" panose="05000000000000000000" pitchFamily="2" charset="2"/>
              </a:rPr>
              <a:t>Haujobb</a:t>
            </a:r>
            <a:r>
              <a:rPr lang="en-US" dirty="0" smtClean="0">
                <a:sym typeface="Wingdings" panose="05000000000000000000" pitchFamily="2" charset="2"/>
              </a:rPr>
              <a:t> (1999)</a:t>
            </a:r>
            <a:endParaRPr lang="en-US" dirty="0">
              <a:sym typeface="Wingdings" panose="05000000000000000000" pitchFamily="2" charset="2"/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3347864" y="3797627"/>
            <a:ext cx="23042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dirty="0" err="1">
                <a:sym typeface="Wingdings" panose="05000000000000000000" pitchFamily="2" charset="2"/>
              </a:rPr>
              <a:t>m</a:t>
            </a:r>
            <a:r>
              <a:rPr lang="en-US" dirty="0" err="1" smtClean="0">
                <a:sym typeface="Wingdings" panose="05000000000000000000" pitchFamily="2" charset="2"/>
              </a:rPr>
              <a:t>oralhardcandy</a:t>
            </a:r>
            <a:r>
              <a:rPr lang="en-US" dirty="0" smtClean="0">
                <a:sym typeface="Wingdings" panose="05000000000000000000" pitchFamily="2" charset="2"/>
              </a:rPr>
              <a:t> by Blasphemy (1999)</a:t>
            </a:r>
            <a:endParaRPr lang="en-US" dirty="0">
              <a:sym typeface="Wingdings" panose="05000000000000000000" pitchFamily="2" charset="2"/>
            </a:endParaRPr>
          </a:p>
        </p:txBody>
      </p:sp>
      <p:sp>
        <p:nvSpPr>
          <p:cNvPr id="11" name="Объект 2"/>
          <p:cNvSpPr txBox="1">
            <a:spLocks/>
          </p:cNvSpPr>
          <p:nvPr/>
        </p:nvSpPr>
        <p:spPr>
          <a:xfrm>
            <a:off x="323528" y="987574"/>
            <a:ext cx="8547198" cy="49843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sz="2800" dirty="0" smtClean="0">
                <a:sym typeface="Wingdings" panose="05000000000000000000" pitchFamily="2" charset="2"/>
              </a:rPr>
              <a:t>... </a:t>
            </a:r>
            <a:r>
              <a:rPr lang="en-US" sz="2800" dirty="0">
                <a:sym typeface="Wingdings" panose="05000000000000000000" pitchFamily="2" charset="2"/>
              </a:rPr>
              <a:t>a</a:t>
            </a:r>
            <a:r>
              <a:rPr lang="en-US" sz="2800" dirty="0" smtClean="0">
                <a:sym typeface="Wingdings" panose="05000000000000000000" pitchFamily="2" charset="2"/>
              </a:rPr>
              <a:t>nd finally </a:t>
            </a:r>
            <a:r>
              <a:rPr lang="en-US" sz="2800" dirty="0" err="1" smtClean="0">
                <a:sym typeface="Wingdings" panose="05000000000000000000" pitchFamily="2" charset="2"/>
              </a:rPr>
              <a:t>transformating</a:t>
            </a:r>
            <a:r>
              <a:rPr lang="en-US" sz="2800" dirty="0" smtClean="0">
                <a:sym typeface="Wingdings" panose="05000000000000000000" pitchFamily="2" charset="2"/>
              </a:rPr>
              <a:t> to world of Windows</a:t>
            </a:r>
            <a:r>
              <a:rPr lang="en-US" sz="2800" dirty="0" smtClean="0">
                <a:sym typeface="Wingdings" panose="05000000000000000000" pitchFamily="2" charset="2"/>
              </a:rPr>
              <a:t> …</a:t>
            </a:r>
          </a:p>
        </p:txBody>
      </p:sp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1725548"/>
            <a:ext cx="2664296" cy="1998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532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4" y="1721823"/>
            <a:ext cx="2655863" cy="19919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534" name="Picture 6" descr="https://media.demozoo.org/screens/o/4a/12/af79.39317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6050" y="1721823"/>
            <a:ext cx="2680406" cy="2010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2914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323528" y="205979"/>
            <a:ext cx="8219256" cy="686413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 err="1" smtClean="0"/>
              <a:t>ms-dos</a:t>
            </a:r>
            <a:r>
              <a:rPr lang="en-US" sz="3600" dirty="0" smtClean="0"/>
              <a:t> </a:t>
            </a:r>
            <a:r>
              <a:rPr lang="en-US" sz="3600" dirty="0" err="1" smtClean="0"/>
              <a:t>demoscene</a:t>
            </a:r>
            <a:r>
              <a:rPr lang="en-US" sz="3600" dirty="0"/>
              <a:t> </a:t>
            </a:r>
            <a:r>
              <a:rPr lang="en-US" sz="3600" dirty="0" smtClean="0"/>
              <a:t>:: </a:t>
            </a:r>
            <a:r>
              <a:rPr lang="en-US" sz="3600" dirty="0" smtClean="0">
                <a:sym typeface="Wingdings" panose="05000000000000000000" pitchFamily="2" charset="2"/>
              </a:rPr>
              <a:t>current state </a:t>
            </a:r>
            <a:endParaRPr lang="ru-RU" sz="3600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30C87-1511-491E-BD2D-7C6D6654AA18}" type="slidenum">
              <a:rPr lang="ru-RU" smtClean="0"/>
              <a:t>13</a:t>
            </a:fld>
            <a:endParaRPr lang="ru-RU" dirty="0"/>
          </a:p>
        </p:txBody>
      </p:sp>
      <p:sp>
        <p:nvSpPr>
          <p:cNvPr id="11" name="Объект 2"/>
          <p:cNvSpPr txBox="1">
            <a:spLocks/>
          </p:cNvSpPr>
          <p:nvPr/>
        </p:nvSpPr>
        <p:spPr>
          <a:xfrm>
            <a:off x="323528" y="987574"/>
            <a:ext cx="8547198" cy="388843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2800" dirty="0">
                <a:sym typeface="Wingdings" panose="05000000000000000000" pitchFamily="2" charset="2"/>
              </a:rPr>
              <a:t>d</a:t>
            </a:r>
            <a:r>
              <a:rPr lang="en-US" sz="2800" dirty="0" smtClean="0">
                <a:sym typeface="Wingdings" panose="05000000000000000000" pitchFamily="2" charset="2"/>
              </a:rPr>
              <a:t>uring 1999-2000, the PC scene almost entirely moved on Windows, exploring new 3D accelerated horizons, running towards more polygons and </a:t>
            </a:r>
            <a:r>
              <a:rPr lang="en-US" sz="2800" dirty="0" err="1" smtClean="0">
                <a:sym typeface="Wingdings" panose="05000000000000000000" pitchFamily="2" charset="2"/>
              </a:rPr>
              <a:t>shaders</a:t>
            </a:r>
            <a:r>
              <a:rPr lang="en-US" sz="2800" dirty="0" smtClean="0">
                <a:sym typeface="Wingdings" panose="05000000000000000000" pitchFamily="2" charset="2"/>
              </a:rPr>
              <a:t>….</a:t>
            </a:r>
          </a:p>
          <a:p>
            <a:pPr marL="0" indent="0">
              <a:spcBef>
                <a:spcPts val="0"/>
              </a:spcBef>
              <a:buNone/>
            </a:pPr>
            <a:endParaRPr lang="en-US" sz="2800" dirty="0">
              <a:sym typeface="Wingdings" panose="05000000000000000000" pitchFamily="2" charset="2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2800" dirty="0" smtClean="0">
              <a:sym typeface="Wingdings" panose="05000000000000000000" pitchFamily="2" charset="2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2800" dirty="0" smtClean="0">
              <a:sym typeface="Wingdings" panose="05000000000000000000" pitchFamily="2" charset="2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2800" dirty="0">
                <a:sym typeface="Wingdings" panose="05000000000000000000" pitchFamily="2" charset="2"/>
              </a:rPr>
              <a:t>b</a:t>
            </a:r>
            <a:r>
              <a:rPr lang="en-US" sz="2800" dirty="0" smtClean="0">
                <a:sym typeface="Wingdings" panose="05000000000000000000" pitchFamily="2" charset="2"/>
              </a:rPr>
              <a:t>ut in recent 10 years with a strong </a:t>
            </a:r>
            <a:r>
              <a:rPr lang="en-US" sz="2800" dirty="0" err="1" smtClean="0">
                <a:sym typeface="Wingdings" panose="05000000000000000000" pitchFamily="2" charset="2"/>
              </a:rPr>
              <a:t>retroscene</a:t>
            </a:r>
            <a:r>
              <a:rPr lang="en-US" sz="2800" dirty="0" smtClean="0">
                <a:sym typeface="Wingdings" panose="05000000000000000000" pitchFamily="2" charset="2"/>
              </a:rPr>
              <a:t> movement pushing from above, the DOS scene starts to resurrect (or </a:t>
            </a:r>
            <a:r>
              <a:rPr lang="en-US" sz="2800" dirty="0" err="1" smtClean="0">
                <a:sym typeface="Wingdings" panose="05000000000000000000" pitchFamily="2" charset="2"/>
              </a:rPr>
              <a:t>kinda</a:t>
            </a:r>
            <a:r>
              <a:rPr lang="en-US" sz="2800" dirty="0" smtClean="0">
                <a:sym typeface="Wingdings" panose="05000000000000000000" pitchFamily="2" charset="2"/>
              </a:rPr>
              <a:t>?...)</a:t>
            </a:r>
            <a:endParaRPr lang="en-US" sz="2800" dirty="0" smtClean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834567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323528" y="195486"/>
            <a:ext cx="8219256" cy="686413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 err="1" smtClean="0"/>
              <a:t>ms-dos</a:t>
            </a:r>
            <a:r>
              <a:rPr lang="en-US" sz="3600" dirty="0" smtClean="0"/>
              <a:t> </a:t>
            </a:r>
            <a:r>
              <a:rPr lang="en-US" sz="3600" dirty="0" err="1" smtClean="0"/>
              <a:t>demoscene</a:t>
            </a:r>
            <a:r>
              <a:rPr lang="en-US" sz="3600" dirty="0"/>
              <a:t> </a:t>
            </a:r>
            <a:r>
              <a:rPr lang="en-US" sz="3600" dirty="0" smtClean="0"/>
              <a:t>:: </a:t>
            </a:r>
            <a:r>
              <a:rPr lang="en-US" sz="3600" dirty="0" smtClean="0">
                <a:sym typeface="Wingdings" panose="05000000000000000000" pitchFamily="2" charset="2"/>
              </a:rPr>
              <a:t>current state </a:t>
            </a:r>
            <a:endParaRPr lang="ru-RU" sz="3600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30C87-1511-491E-BD2D-7C6D6654AA18}" type="slidenum">
              <a:rPr lang="ru-RU" smtClean="0"/>
              <a:t>14</a:t>
            </a:fld>
            <a:endParaRPr lang="ru-RU" dirty="0"/>
          </a:p>
        </p:txBody>
      </p:sp>
      <p:sp>
        <p:nvSpPr>
          <p:cNvPr id="11" name="Объект 2"/>
          <p:cNvSpPr txBox="1">
            <a:spLocks/>
          </p:cNvSpPr>
          <p:nvPr/>
        </p:nvSpPr>
        <p:spPr>
          <a:xfrm>
            <a:off x="251520" y="771550"/>
            <a:ext cx="8496944" cy="504056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2400" dirty="0" smtClean="0">
                <a:sym typeface="Wingdings" panose="05000000000000000000" pitchFamily="2" charset="2"/>
              </a:rPr>
              <a:t>exploring both </a:t>
            </a:r>
            <a:r>
              <a:rPr lang="en-US" sz="2400" dirty="0" err="1" smtClean="0">
                <a:sym typeface="Wingdings" panose="05000000000000000000" pitchFamily="2" charset="2"/>
              </a:rPr>
              <a:t>platfoms</a:t>
            </a:r>
            <a:r>
              <a:rPr lang="en-US" sz="2400" dirty="0" smtClean="0">
                <a:sym typeface="Wingdings" panose="05000000000000000000" pitchFamily="2" charset="2"/>
              </a:rPr>
              <a:t> known for so many years…</a:t>
            </a:r>
            <a:endParaRPr lang="en-US" sz="2400" dirty="0" smtClean="0">
              <a:sym typeface="Wingdings" panose="05000000000000000000" pitchFamily="2" charset="2"/>
            </a:endParaRPr>
          </a:p>
        </p:txBody>
      </p:sp>
      <p:sp>
        <p:nvSpPr>
          <p:cNvPr id="5" name="Объект 2"/>
          <p:cNvSpPr txBox="1">
            <a:spLocks/>
          </p:cNvSpPr>
          <p:nvPr/>
        </p:nvSpPr>
        <p:spPr>
          <a:xfrm>
            <a:off x="3131840" y="4227934"/>
            <a:ext cx="5688632" cy="504056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2400" dirty="0" smtClean="0">
                <a:sym typeface="Wingdings" panose="05000000000000000000" pitchFamily="2" charset="2"/>
              </a:rPr>
              <a:t>...and squeezing last bits from ancient PCs</a:t>
            </a:r>
            <a:endParaRPr lang="en-US" sz="2400" dirty="0" smtClean="0">
              <a:sym typeface="Wingdings" panose="05000000000000000000" pitchFamily="2" charset="2"/>
            </a:endParaRPr>
          </a:p>
        </p:txBody>
      </p:sp>
      <p:pic>
        <p:nvPicPr>
          <p:cNvPr id="23554" name="Picture 2" descr="https://media.demozoo.org/screens/o/f7/e6/4438.8506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524" y="2427734"/>
            <a:ext cx="2754306" cy="1836204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Прямоугольник 6"/>
          <p:cNvSpPr/>
          <p:nvPr/>
        </p:nvSpPr>
        <p:spPr>
          <a:xfrm>
            <a:off x="251520" y="4299942"/>
            <a:ext cx="257428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dirty="0" smtClean="0">
                <a:sym typeface="Wingdings" panose="05000000000000000000" pitchFamily="2" charset="2"/>
              </a:rPr>
              <a:t>8088 MPH by Hornet &amp; CRTC &amp; Desire (2015)</a:t>
            </a:r>
            <a:endParaRPr lang="en-US" dirty="0">
              <a:sym typeface="Wingdings" panose="05000000000000000000" pitchFamily="2" charset="2"/>
            </a:endParaRPr>
          </a:p>
        </p:txBody>
      </p:sp>
      <p:pic>
        <p:nvPicPr>
          <p:cNvPr id="23556" name="Picture 4" descr="https://media.demozoo.org/screens/o/17/9a/bb35.29832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6880" y="1275606"/>
            <a:ext cx="2423592" cy="1514745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Прямоугольник 8"/>
          <p:cNvSpPr/>
          <p:nvPr/>
        </p:nvSpPr>
        <p:spPr>
          <a:xfrm>
            <a:off x="6513884" y="2789515"/>
            <a:ext cx="20905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 err="1" smtClean="0">
                <a:sym typeface="Wingdings" panose="05000000000000000000" pitchFamily="2" charset="2"/>
              </a:rPr>
              <a:t>cöncept</a:t>
            </a:r>
            <a:r>
              <a:rPr lang="en-US" dirty="0" smtClean="0">
                <a:sym typeface="Wingdings" panose="05000000000000000000" pitchFamily="2" charset="2"/>
              </a:rPr>
              <a:t> by </a:t>
            </a:r>
            <a:r>
              <a:rPr lang="en-US" dirty="0" err="1" smtClean="0">
                <a:sym typeface="Wingdings" panose="05000000000000000000" pitchFamily="2" charset="2"/>
              </a:rPr>
              <a:t>Ümlaüt</a:t>
            </a:r>
            <a:r>
              <a:rPr lang="en-US" dirty="0" smtClean="0">
                <a:sym typeface="Wingdings" panose="05000000000000000000" pitchFamily="2" charset="2"/>
              </a:rPr>
              <a:t> Design (2021)</a:t>
            </a:r>
            <a:endParaRPr lang="en-US" dirty="0">
              <a:sym typeface="Wingdings" panose="05000000000000000000" pitchFamily="2" charset="2"/>
            </a:endParaRPr>
          </a:p>
        </p:txBody>
      </p:sp>
      <p:pic>
        <p:nvPicPr>
          <p:cNvPr id="23557" name="Picture 5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12" b="8438"/>
          <a:stretch/>
        </p:blipFill>
        <p:spPr bwMode="auto">
          <a:xfrm>
            <a:off x="3491880" y="1275606"/>
            <a:ext cx="2424931" cy="151216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Прямоугольник 11"/>
          <p:cNvSpPr/>
          <p:nvPr/>
        </p:nvSpPr>
        <p:spPr>
          <a:xfrm>
            <a:off x="3561556" y="2787774"/>
            <a:ext cx="23785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dirty="0" smtClean="0">
                <a:sym typeface="Wingdings" panose="05000000000000000000" pitchFamily="2" charset="2"/>
              </a:rPr>
              <a:t>  Rave On by Satori &amp; da </a:t>
            </a:r>
            <a:r>
              <a:rPr lang="en-US" dirty="0" err="1" smtClean="0">
                <a:sym typeface="Wingdings" panose="05000000000000000000" pitchFamily="2" charset="2"/>
              </a:rPr>
              <a:t>Jormas</a:t>
            </a:r>
            <a:r>
              <a:rPr lang="en-US" dirty="0" smtClean="0">
                <a:sym typeface="Wingdings" panose="05000000000000000000" pitchFamily="2" charset="2"/>
              </a:rPr>
              <a:t> (2018)</a:t>
            </a:r>
            <a:endParaRPr lang="en-US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624992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323528" y="195486"/>
            <a:ext cx="8219256" cy="686413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 err="1" smtClean="0"/>
              <a:t>ms-dos</a:t>
            </a:r>
            <a:r>
              <a:rPr lang="en-US" sz="3600" dirty="0" smtClean="0"/>
              <a:t> </a:t>
            </a:r>
            <a:r>
              <a:rPr lang="en-US" sz="3600" dirty="0" err="1" smtClean="0"/>
              <a:t>demoscene</a:t>
            </a:r>
            <a:r>
              <a:rPr lang="en-US" sz="3600" dirty="0"/>
              <a:t> </a:t>
            </a:r>
            <a:r>
              <a:rPr lang="en-US" sz="3600" dirty="0" smtClean="0"/>
              <a:t>:: </a:t>
            </a:r>
            <a:r>
              <a:rPr lang="en-US" sz="3600" dirty="0" smtClean="0">
                <a:sym typeface="Wingdings" panose="05000000000000000000" pitchFamily="2" charset="2"/>
              </a:rPr>
              <a:t>current state </a:t>
            </a:r>
            <a:endParaRPr lang="ru-RU" sz="3600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30C87-1511-491E-BD2D-7C6D6654AA18}" type="slidenum">
              <a:rPr lang="ru-RU" smtClean="0"/>
              <a:t>15</a:t>
            </a:fld>
            <a:endParaRPr lang="ru-RU" dirty="0"/>
          </a:p>
        </p:txBody>
      </p:sp>
      <p:sp>
        <p:nvSpPr>
          <p:cNvPr id="11" name="Объект 2"/>
          <p:cNvSpPr txBox="1">
            <a:spLocks/>
          </p:cNvSpPr>
          <p:nvPr/>
        </p:nvSpPr>
        <p:spPr>
          <a:xfrm>
            <a:off x="251520" y="771550"/>
            <a:ext cx="8496944" cy="504056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2400" dirty="0" smtClean="0">
                <a:sym typeface="Wingdings" panose="05000000000000000000" pitchFamily="2" charset="2"/>
              </a:rPr>
              <a:t>… as well as packing visuals to as many bytes as you can</a:t>
            </a:r>
          </a:p>
        </p:txBody>
      </p:sp>
    </p:spTree>
    <p:extLst>
      <p:ext uri="{BB962C8B-B14F-4D97-AF65-F5344CB8AC3E}">
        <p14:creationId xmlns:p14="http://schemas.microsoft.com/office/powerpoint/2010/main" val="3272908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323528" y="205979"/>
            <a:ext cx="8219256" cy="686413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/>
              <a:t>g</a:t>
            </a:r>
            <a:r>
              <a:rPr lang="en-US" sz="3600" dirty="0" smtClean="0"/>
              <a:t>raphics cards :: </a:t>
            </a:r>
            <a:r>
              <a:rPr lang="en-US" sz="3600" dirty="0" err="1" smtClean="0"/>
              <a:t>mda</a:t>
            </a:r>
            <a:r>
              <a:rPr lang="en-US" sz="3600" dirty="0" smtClean="0"/>
              <a:t>/</a:t>
            </a:r>
            <a:r>
              <a:rPr lang="en-US" sz="3600" dirty="0" err="1" smtClean="0"/>
              <a:t>hercules</a:t>
            </a:r>
            <a:endParaRPr lang="ru-RU" sz="3600" dirty="0"/>
          </a:p>
        </p:txBody>
      </p:sp>
      <p:sp>
        <p:nvSpPr>
          <p:cNvPr id="5" name="Объект 2"/>
          <p:cNvSpPr txBox="1">
            <a:spLocks/>
          </p:cNvSpPr>
          <p:nvPr/>
        </p:nvSpPr>
        <p:spPr>
          <a:xfrm>
            <a:off x="323528" y="892392"/>
            <a:ext cx="5256584" cy="405562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800" dirty="0" smtClean="0">
                <a:sym typeface="Wingdings" panose="05000000000000000000" pitchFamily="2" charset="2"/>
              </a:rPr>
              <a:t> 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30C87-1511-491E-BD2D-7C6D6654AA18}" type="slidenum">
              <a:rPr lang="ru-RU" smtClean="0"/>
              <a:t>16</a:t>
            </a:fld>
            <a:endParaRPr lang="ru-RU"/>
          </a:p>
        </p:txBody>
      </p:sp>
      <p:sp>
        <p:nvSpPr>
          <p:cNvPr id="8" name="Объект 2"/>
          <p:cNvSpPr txBox="1">
            <a:spLocks/>
          </p:cNvSpPr>
          <p:nvPr/>
        </p:nvSpPr>
        <p:spPr>
          <a:xfrm>
            <a:off x="323528" y="914753"/>
            <a:ext cx="5256584" cy="3817237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600" dirty="0" smtClean="0">
                <a:sym typeface="Wingdings" panose="05000000000000000000" pitchFamily="2" charset="2"/>
              </a:rPr>
              <a:t>MDA introduced with the first IBM PC in 1981 </a:t>
            </a:r>
          </a:p>
          <a:p>
            <a:pPr>
              <a:spcBef>
                <a:spcPts val="0"/>
              </a:spcBef>
            </a:pPr>
            <a:r>
              <a:rPr lang="en-US" sz="1600" dirty="0" smtClean="0">
                <a:sym typeface="Wingdings" panose="05000000000000000000" pitchFamily="2" charset="2"/>
              </a:rPr>
              <a:t>based on Motorola MC6845 CRTC</a:t>
            </a:r>
          </a:p>
          <a:p>
            <a:pPr>
              <a:spcBef>
                <a:spcPts val="0"/>
              </a:spcBef>
            </a:pPr>
            <a:r>
              <a:rPr lang="en-US" sz="1600" dirty="0" smtClean="0">
                <a:sym typeface="Wingdings" panose="05000000000000000000" pitchFamily="2" charset="2"/>
              </a:rPr>
              <a:t>supports only monochrome 80x25 </a:t>
            </a:r>
            <a:r>
              <a:rPr lang="en-US" sz="1600" dirty="0" err="1" smtClean="0">
                <a:sym typeface="Wingdings" panose="05000000000000000000" pitchFamily="2" charset="2"/>
              </a:rPr>
              <a:t>textmode</a:t>
            </a:r>
            <a:r>
              <a:rPr lang="en-US" sz="1600" dirty="0" smtClean="0">
                <a:sym typeface="Wingdings" panose="05000000000000000000" pitchFamily="2" charset="2"/>
              </a:rPr>
              <a:t> with 9x14 charset -&gt; 720x350 resolution at 50 </a:t>
            </a:r>
            <a:r>
              <a:rPr lang="en-US" sz="1600" dirty="0">
                <a:sym typeface="Wingdings" panose="05000000000000000000" pitchFamily="2" charset="2"/>
              </a:rPr>
              <a:t>H</a:t>
            </a:r>
            <a:r>
              <a:rPr lang="en-US" sz="1600" dirty="0" smtClean="0">
                <a:sym typeface="Wingdings" panose="05000000000000000000" pitchFamily="2" charset="2"/>
              </a:rPr>
              <a:t>z</a:t>
            </a:r>
            <a:endParaRPr lang="en-US" sz="1600" dirty="0" smtClean="0">
              <a:sym typeface="Wingdings" panose="05000000000000000000" pitchFamily="2" charset="2"/>
            </a:endParaRPr>
          </a:p>
          <a:p>
            <a:pPr>
              <a:spcBef>
                <a:spcPts val="0"/>
              </a:spcBef>
            </a:pPr>
            <a:r>
              <a:rPr lang="en-US" sz="1600" dirty="0" smtClean="0">
                <a:sym typeface="Wingdings" panose="05000000000000000000" pitchFamily="2" charset="2"/>
              </a:rPr>
              <a:t>included parallel port at 0x3BC</a:t>
            </a:r>
          </a:p>
          <a:p>
            <a:pPr>
              <a:spcBef>
                <a:spcPts val="0"/>
              </a:spcBef>
            </a:pPr>
            <a:r>
              <a:rPr lang="en-US" sz="1600" dirty="0" smtClean="0">
                <a:sym typeface="Wingdings" panose="05000000000000000000" pitchFamily="2" charset="2"/>
              </a:rPr>
              <a:t>4kB of VRAM at 0xB0000</a:t>
            </a:r>
          </a:p>
          <a:p>
            <a:pPr marL="0" indent="0">
              <a:spcBef>
                <a:spcPts val="0"/>
              </a:spcBef>
              <a:buNone/>
            </a:pPr>
            <a:endParaRPr lang="en-US" sz="1600" dirty="0" smtClean="0">
              <a:sym typeface="Wingdings" panose="05000000000000000000" pitchFamily="2" charset="2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 smtClean="0">
                <a:sym typeface="Wingdings" panose="05000000000000000000" pitchFamily="2" charset="2"/>
              </a:rPr>
              <a:t>Later, Hercules released HCG with monochrome graphics mode, backwards compatible with MDA hardware/software</a:t>
            </a:r>
          </a:p>
          <a:p>
            <a:pPr>
              <a:spcBef>
                <a:spcPts val="0"/>
              </a:spcBef>
            </a:pPr>
            <a:r>
              <a:rPr lang="en-US" sz="1600" dirty="0" smtClean="0">
                <a:sym typeface="Wingdings" panose="05000000000000000000" pitchFamily="2" charset="2"/>
              </a:rPr>
              <a:t>720x348 pixels, stored as 4-line interleaved bitmap due to 6845 limitations</a:t>
            </a:r>
          </a:p>
          <a:p>
            <a:pPr>
              <a:spcBef>
                <a:spcPts val="0"/>
              </a:spcBef>
            </a:pPr>
            <a:r>
              <a:rPr lang="en-US" sz="1600" dirty="0" smtClean="0">
                <a:sym typeface="Wingdings" panose="05000000000000000000" pitchFamily="2" charset="2"/>
              </a:rPr>
              <a:t>64 </a:t>
            </a:r>
            <a:r>
              <a:rPr lang="en-US" sz="1600" dirty="0" err="1" smtClean="0">
                <a:sym typeface="Wingdings" panose="05000000000000000000" pitchFamily="2" charset="2"/>
              </a:rPr>
              <a:t>kB</a:t>
            </a:r>
            <a:r>
              <a:rPr lang="en-US" sz="1600" dirty="0" smtClean="0">
                <a:sym typeface="Wingdings" panose="05000000000000000000" pitchFamily="2" charset="2"/>
              </a:rPr>
              <a:t> of VRAM, with 2</a:t>
            </a:r>
            <a:r>
              <a:rPr lang="en-US" sz="1600" baseline="30000" dirty="0" smtClean="0">
                <a:sym typeface="Wingdings" panose="05000000000000000000" pitchFamily="2" charset="2"/>
              </a:rPr>
              <a:t>nd</a:t>
            </a:r>
            <a:r>
              <a:rPr lang="en-US" sz="1600" dirty="0" smtClean="0">
                <a:sym typeface="Wingdings" panose="05000000000000000000" pitchFamily="2" charset="2"/>
              </a:rPr>
              <a:t> page at 0xB8000 (</a:t>
            </a:r>
            <a:endParaRPr lang="en-US" sz="1600" dirty="0" smtClean="0">
              <a:sym typeface="Wingdings" panose="05000000000000000000" pitchFamily="2" charset="2"/>
            </a:endParaRPr>
          </a:p>
          <a:p>
            <a:pPr>
              <a:spcBef>
                <a:spcPts val="0"/>
              </a:spcBef>
            </a:pPr>
            <a:endParaRPr lang="en-US" sz="1600" dirty="0">
              <a:sym typeface="Wingdings" panose="05000000000000000000" pitchFamily="2" charset="2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sym typeface="Wingdings" panose="05000000000000000000" pitchFamily="2" charset="2"/>
              </a:rPr>
              <a:t>c</a:t>
            </a:r>
            <a:r>
              <a:rPr lang="en-US" sz="1600" dirty="0" smtClean="0">
                <a:sym typeface="Wingdings" panose="05000000000000000000" pitchFamily="2" charset="2"/>
              </a:rPr>
              <a:t>heap HGC cards were popular as both low-cost business and dual-head </a:t>
            </a:r>
            <a:r>
              <a:rPr lang="en-US" sz="1600" dirty="0" err="1" smtClean="0">
                <a:sym typeface="Wingdings" panose="05000000000000000000" pitchFamily="2" charset="2"/>
              </a:rPr>
              <a:t>soultion</a:t>
            </a:r>
            <a:r>
              <a:rPr lang="en-US" sz="1600" dirty="0" smtClean="0">
                <a:sym typeface="Wingdings" panose="05000000000000000000" pitchFamily="2" charset="2"/>
              </a:rPr>
              <a:t> for </a:t>
            </a:r>
            <a:r>
              <a:rPr lang="en-US" sz="1600" dirty="0" smtClean="0">
                <a:sym typeface="Wingdings" panose="05000000000000000000" pitchFamily="2" charset="2"/>
              </a:rPr>
              <a:t>s</a:t>
            </a:r>
            <a:r>
              <a:rPr lang="en-US" sz="1600" dirty="0" smtClean="0">
                <a:sym typeface="Wingdings" panose="05000000000000000000" pitchFamily="2" charset="2"/>
              </a:rPr>
              <a:t>oftware debugging</a:t>
            </a:r>
          </a:p>
        </p:txBody>
      </p:sp>
      <p:pic>
        <p:nvPicPr>
          <p:cNvPr id="32772" name="Picture 4" descr="IBM PC 515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192" y="411510"/>
            <a:ext cx="2426693" cy="1753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74" name="Picture 6" descr="https://upload.wikimedia.org/wikipedia/commons/6/6a/KL_Hercules_HGC.png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574461" y="2178842"/>
            <a:ext cx="3246011" cy="1257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8304" y="3363838"/>
            <a:ext cx="1804467" cy="1479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21588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323528" y="205979"/>
            <a:ext cx="8219256" cy="686413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/>
              <a:t>g</a:t>
            </a:r>
            <a:r>
              <a:rPr lang="en-US" sz="3600" dirty="0" smtClean="0"/>
              <a:t>raphics cards :: </a:t>
            </a:r>
            <a:r>
              <a:rPr lang="en-US" sz="3600" dirty="0" err="1" smtClean="0"/>
              <a:t>cga</a:t>
            </a:r>
            <a:endParaRPr lang="ru-RU" sz="3600" dirty="0"/>
          </a:p>
        </p:txBody>
      </p:sp>
      <p:sp>
        <p:nvSpPr>
          <p:cNvPr id="5" name="Объект 2"/>
          <p:cNvSpPr txBox="1">
            <a:spLocks/>
          </p:cNvSpPr>
          <p:nvPr/>
        </p:nvSpPr>
        <p:spPr>
          <a:xfrm>
            <a:off x="323528" y="892392"/>
            <a:ext cx="5256584" cy="405562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800" dirty="0" smtClean="0">
                <a:sym typeface="Wingdings" panose="05000000000000000000" pitchFamily="2" charset="2"/>
              </a:rPr>
              <a:t> 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30C87-1511-491E-BD2D-7C6D6654AA18}" type="slidenum">
              <a:rPr lang="ru-RU" smtClean="0"/>
              <a:t>17</a:t>
            </a:fld>
            <a:endParaRPr lang="ru-RU"/>
          </a:p>
        </p:txBody>
      </p:sp>
      <p:sp>
        <p:nvSpPr>
          <p:cNvPr id="8" name="Объект 2"/>
          <p:cNvSpPr txBox="1">
            <a:spLocks/>
          </p:cNvSpPr>
          <p:nvPr/>
        </p:nvSpPr>
        <p:spPr>
          <a:xfrm>
            <a:off x="323528" y="914753"/>
            <a:ext cx="5256584" cy="3817237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sym typeface="Wingdings" panose="05000000000000000000" pitchFamily="2" charset="2"/>
              </a:rPr>
              <a:t>a</a:t>
            </a:r>
            <a:r>
              <a:rPr lang="en-US" sz="1600" dirty="0" smtClean="0">
                <a:sym typeface="Wingdings" panose="05000000000000000000" pitchFamily="2" charset="2"/>
              </a:rPr>
              <a:t>long with MDS, Color Graphics Adapter was also released</a:t>
            </a:r>
          </a:p>
          <a:p>
            <a:pPr>
              <a:spcBef>
                <a:spcPts val="0"/>
              </a:spcBef>
            </a:pPr>
            <a:r>
              <a:rPr lang="en-US" sz="1600" dirty="0" smtClean="0">
                <a:sym typeface="Wingdings" panose="05000000000000000000" pitchFamily="2" charset="2"/>
              </a:rPr>
              <a:t>also based on Motorola MC6845 CRTC</a:t>
            </a:r>
          </a:p>
          <a:p>
            <a:pPr>
              <a:spcBef>
                <a:spcPts val="0"/>
              </a:spcBef>
            </a:pPr>
            <a:r>
              <a:rPr lang="en-US" sz="1600" dirty="0">
                <a:sym typeface="Wingdings" panose="05000000000000000000" pitchFamily="2" charset="2"/>
              </a:rPr>
              <a:t>s</a:t>
            </a:r>
            <a:r>
              <a:rPr lang="en-US" sz="1600" dirty="0" smtClean="0">
                <a:sym typeface="Wingdings" panose="05000000000000000000" pitchFamily="2" charset="2"/>
              </a:rPr>
              <a:t>upports 40x25 and 80x25 text modes with 8x8 matrix</a:t>
            </a:r>
          </a:p>
          <a:p>
            <a:pPr>
              <a:spcBef>
                <a:spcPts val="0"/>
              </a:spcBef>
            </a:pPr>
            <a:endParaRPr lang="en-US" sz="1600" dirty="0" smtClean="0">
              <a:sym typeface="Wingdings" panose="05000000000000000000" pitchFamily="2" charset="2"/>
            </a:endParaRPr>
          </a:p>
          <a:p>
            <a:pPr>
              <a:spcBef>
                <a:spcPts val="0"/>
              </a:spcBef>
            </a:pPr>
            <a:r>
              <a:rPr lang="en-US" sz="1600" dirty="0" smtClean="0">
                <a:sym typeface="Wingdings" panose="05000000000000000000" pitchFamily="2" charset="2"/>
              </a:rPr>
              <a:t>16kB of VRAM at 0xB8000</a:t>
            </a:r>
          </a:p>
          <a:p>
            <a:pPr marL="0" indent="0">
              <a:spcBef>
                <a:spcPts val="0"/>
              </a:spcBef>
              <a:buNone/>
            </a:pPr>
            <a:endParaRPr lang="en-US" sz="1600" dirty="0" smtClean="0">
              <a:sym typeface="Wingdings" panose="05000000000000000000" pitchFamily="2" charset="2"/>
            </a:endParaRPr>
          </a:p>
        </p:txBody>
      </p:sp>
      <p:pic>
        <p:nvPicPr>
          <p:cNvPr id="32772" name="Picture 4" descr="IBM PC 515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192" y="411510"/>
            <a:ext cx="2426693" cy="1753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74" name="Picture 6" descr="https://upload.wikimedia.org/wikipedia/commons/6/6a/KL_Hercules_HGC.png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574461" y="2178842"/>
            <a:ext cx="3246011" cy="1257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8304" y="3363838"/>
            <a:ext cx="1804467" cy="1479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86305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19256" cy="686413"/>
          </a:xfrm>
        </p:spPr>
        <p:txBody>
          <a:bodyPr>
            <a:normAutofit/>
          </a:bodyPr>
          <a:lstStyle/>
          <a:p>
            <a:pPr algn="l"/>
            <a:r>
              <a:rPr lang="en-US" sz="3600" dirty="0"/>
              <a:t>h</a:t>
            </a:r>
            <a:r>
              <a:rPr lang="en-US" sz="3600" dirty="0" smtClean="0"/>
              <a:t>ardware :: sound devices</a:t>
            </a:r>
            <a:endParaRPr lang="ru-RU" sz="36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95536" y="3291830"/>
            <a:ext cx="8229600" cy="1440160"/>
          </a:xfrm>
        </p:spPr>
        <p:txBody>
          <a:bodyPr>
            <a:normAutofit fontScale="77500" lnSpcReduction="20000"/>
          </a:bodyPr>
          <a:lstStyle/>
          <a:p>
            <a:pPr marL="0" indent="0" algn="ctr">
              <a:buNone/>
            </a:pPr>
            <a:r>
              <a:rPr lang="en-US" dirty="0"/>
              <a:t>o</a:t>
            </a:r>
            <a:r>
              <a:rPr lang="en-US" dirty="0" smtClean="0"/>
              <a:t>riginally PC has never been a multimedia machine</a:t>
            </a:r>
          </a:p>
          <a:p>
            <a:pPr marL="0" indent="0" algn="ctr">
              <a:buNone/>
            </a:pPr>
            <a:r>
              <a:rPr lang="en-US" dirty="0"/>
              <a:t>b</a:t>
            </a:r>
            <a:r>
              <a:rPr lang="en-US" dirty="0" smtClean="0"/>
              <a:t>ut as PC install base quickly went beyond corporate and office, growing CPU power became appealing for entertainment uses </a:t>
            </a:r>
          </a:p>
          <a:p>
            <a:pPr marL="0" indent="0">
              <a:buNone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30C87-1511-491E-BD2D-7C6D6654AA18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43045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323528" y="205979"/>
            <a:ext cx="8219256" cy="686413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 smtClean="0"/>
              <a:t>sound devices :: pc speaker</a:t>
            </a:r>
            <a:endParaRPr lang="ru-RU" sz="3600" dirty="0"/>
          </a:p>
        </p:txBody>
      </p:sp>
      <p:sp>
        <p:nvSpPr>
          <p:cNvPr id="5" name="Объект 2"/>
          <p:cNvSpPr txBox="1">
            <a:spLocks/>
          </p:cNvSpPr>
          <p:nvPr/>
        </p:nvSpPr>
        <p:spPr>
          <a:xfrm>
            <a:off x="323528" y="892392"/>
            <a:ext cx="5256584" cy="405562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800" dirty="0" smtClean="0"/>
              <a:t>the most distinctive and ubiquitous PC sound device </a:t>
            </a:r>
            <a:r>
              <a:rPr lang="en-US" sz="1800" dirty="0" smtClean="0">
                <a:sym typeface="Wingdings" panose="05000000000000000000" pitchFamily="2" charset="2"/>
              </a:rPr>
              <a:t>:)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sym typeface="Wingdings" panose="05000000000000000000" pitchFamily="2" charset="2"/>
              </a:rPr>
              <a:t>s</a:t>
            </a:r>
            <a:r>
              <a:rPr lang="en-US" sz="1800" dirty="0" smtClean="0">
                <a:sym typeface="Wingdings" panose="05000000000000000000" pitchFamily="2" charset="2"/>
              </a:rPr>
              <a:t>upported all the way from first IBM PC to recent machines, and literally by every PC OS</a:t>
            </a:r>
          </a:p>
          <a:p>
            <a:pPr marL="0" indent="0">
              <a:buNone/>
            </a:pPr>
            <a:r>
              <a:rPr lang="en-US" sz="1800" dirty="0">
                <a:sym typeface="Wingdings" panose="05000000000000000000" pitchFamily="2" charset="2"/>
              </a:rPr>
              <a:t>o</a:t>
            </a:r>
            <a:r>
              <a:rPr lang="en-US" sz="1800" dirty="0" smtClean="0">
                <a:sym typeface="Wingdings" panose="05000000000000000000" pitchFamily="2" charset="2"/>
              </a:rPr>
              <a:t>riginally </a:t>
            </a:r>
            <a:r>
              <a:rPr lang="en-US" sz="1800" dirty="0">
                <a:sym typeface="Wingdings" panose="05000000000000000000" pitchFamily="2" charset="2"/>
              </a:rPr>
              <a:t>u</a:t>
            </a:r>
            <a:r>
              <a:rPr lang="en-US" sz="1800" dirty="0" smtClean="0">
                <a:sym typeface="Wingdings" panose="05000000000000000000" pitchFamily="2" charset="2"/>
              </a:rPr>
              <a:t>sed for system diagnostics and simple beeps, later being “enhanced” to digitized PWM samples and multichannel music</a:t>
            </a:r>
          </a:p>
          <a:p>
            <a:pPr marL="0" indent="0">
              <a:buNone/>
            </a:pPr>
            <a:r>
              <a:rPr lang="en-US" sz="1800" dirty="0" smtClean="0">
                <a:sym typeface="Wingdings" panose="05000000000000000000" pitchFamily="2" charset="2"/>
              </a:rPr>
              <a:t>from hardware side, it’s basically:</a:t>
            </a:r>
          </a:p>
          <a:p>
            <a:pPr marL="360000">
              <a:spcBef>
                <a:spcPts val="0"/>
              </a:spcBef>
            </a:pPr>
            <a:r>
              <a:rPr lang="en-US" sz="1800" dirty="0" smtClean="0"/>
              <a:t>1-bit output from PIT Channel 2…</a:t>
            </a:r>
          </a:p>
          <a:p>
            <a:pPr marL="360000">
              <a:spcBef>
                <a:spcPts val="0"/>
              </a:spcBef>
            </a:pPr>
            <a:r>
              <a:rPr lang="en-US" sz="1800" dirty="0" err="1" smtClean="0"/>
              <a:t>ANDed</a:t>
            </a:r>
            <a:r>
              <a:rPr lang="en-US" sz="1800" dirty="0" smtClean="0"/>
              <a:t> with port 0x61 bit 0 (+ PIT gate @ bit 1)</a:t>
            </a:r>
            <a:endParaRPr lang="en-US" sz="1800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sz="1800" dirty="0" smtClean="0">
                <a:sym typeface="Wingdings" panose="05000000000000000000" pitchFamily="2" charset="2"/>
              </a:rPr>
              <a:t>but let alone PWM, the square wavy nature of sounds and one channel is more than enough!</a:t>
            </a:r>
          </a:p>
          <a:p>
            <a:pPr marL="0" indent="0">
              <a:buNone/>
            </a:pPr>
            <a:r>
              <a:rPr lang="en-US" sz="1800" dirty="0">
                <a:sym typeface="Wingdings" panose="05000000000000000000" pitchFamily="2" charset="2"/>
              </a:rPr>
              <a:t>(</a:t>
            </a:r>
            <a:r>
              <a:rPr lang="en-US" sz="1800" dirty="0" smtClean="0">
                <a:sym typeface="Wingdings" panose="05000000000000000000" pitchFamily="2" charset="2"/>
              </a:rPr>
              <a:t>check </a:t>
            </a:r>
            <a:r>
              <a:rPr lang="en-US" sz="1800" dirty="0" smtClean="0">
                <a:sym typeface="Wingdings" panose="05000000000000000000" pitchFamily="2" charset="2"/>
                <a:hlinkClick r:id="rId2"/>
              </a:rPr>
              <a:t>System Beeps</a:t>
            </a:r>
            <a:r>
              <a:rPr lang="en-US" sz="1800" dirty="0" smtClean="0">
                <a:sym typeface="Wingdings" panose="05000000000000000000" pitchFamily="2" charset="2"/>
              </a:rPr>
              <a:t> </a:t>
            </a:r>
            <a:r>
              <a:rPr lang="en-US" sz="1800" dirty="0" err="1" smtClean="0">
                <a:sym typeface="Wingdings" panose="05000000000000000000" pitchFamily="2" charset="2"/>
              </a:rPr>
              <a:t>musicdisk</a:t>
            </a:r>
            <a:r>
              <a:rPr lang="en-US" sz="1800" dirty="0" smtClean="0">
                <a:sym typeface="Wingdings" panose="05000000000000000000" pitchFamily="2" charset="2"/>
              </a:rPr>
              <a:t> and 8088MPH, also Monotone tracker 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30C87-1511-491E-BD2D-7C6D6654AA18}" type="slidenum">
              <a:rPr lang="ru-RU" smtClean="0"/>
              <a:t>19</a:t>
            </a:fld>
            <a:endParaRPr lang="ru-RU"/>
          </a:p>
        </p:txBody>
      </p:sp>
      <p:pic>
        <p:nvPicPr>
          <p:cNvPr id="1026" name="Picture 2" descr="http://www.pixelatedarcade.com/pictures/TechAttribute/500/picture_ecb5-ibm-pc-5150-internal-speaker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382708"/>
            <a:ext cx="3024336" cy="2117034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Прямоугольник 6"/>
          <p:cNvSpPr/>
          <p:nvPr/>
        </p:nvSpPr>
        <p:spPr>
          <a:xfrm>
            <a:off x="6063942" y="2614141"/>
            <a:ext cx="23964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i="1" dirty="0" smtClean="0"/>
              <a:t>PC Speaker on original IBM PC 5150</a:t>
            </a:r>
            <a:br>
              <a:rPr lang="en-US" sz="1200" i="1" dirty="0" smtClean="0"/>
            </a:br>
            <a:r>
              <a:rPr lang="en-US" sz="1200" i="1" dirty="0" smtClean="0"/>
              <a:t>(image by </a:t>
            </a:r>
            <a:r>
              <a:rPr lang="en-US" sz="1200" i="1" dirty="0" err="1" smtClean="0"/>
              <a:t>PixelatedArcade</a:t>
            </a:r>
            <a:r>
              <a:rPr lang="en-US" sz="1200" i="1" dirty="0" smtClean="0"/>
              <a:t>)</a:t>
            </a:r>
            <a:endParaRPr lang="ru-RU" sz="1200" i="1" dirty="0"/>
          </a:p>
        </p:txBody>
      </p:sp>
    </p:spTree>
    <p:extLst>
      <p:ext uri="{BB962C8B-B14F-4D97-AF65-F5344CB8AC3E}">
        <p14:creationId xmlns:p14="http://schemas.microsoft.com/office/powerpoint/2010/main" val="907103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323528" y="205979"/>
            <a:ext cx="8219256" cy="686413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 err="1" smtClean="0"/>
              <a:t>ms-dos</a:t>
            </a:r>
            <a:r>
              <a:rPr lang="en-US" sz="3600" dirty="0" smtClean="0"/>
              <a:t> </a:t>
            </a:r>
            <a:r>
              <a:rPr lang="en-US" sz="3600" dirty="0" err="1" smtClean="0"/>
              <a:t>demoscene</a:t>
            </a:r>
            <a:r>
              <a:rPr lang="en-US" sz="3600" dirty="0"/>
              <a:t> </a:t>
            </a:r>
            <a:r>
              <a:rPr lang="en-US" sz="3600" dirty="0" smtClean="0"/>
              <a:t>:: distinctive periods </a:t>
            </a:r>
            <a:endParaRPr lang="ru-RU" sz="3600" dirty="0"/>
          </a:p>
        </p:txBody>
      </p:sp>
      <p:sp>
        <p:nvSpPr>
          <p:cNvPr id="5" name="Объект 2"/>
          <p:cNvSpPr txBox="1">
            <a:spLocks/>
          </p:cNvSpPr>
          <p:nvPr/>
        </p:nvSpPr>
        <p:spPr>
          <a:xfrm>
            <a:off x="323528" y="2355726"/>
            <a:ext cx="1512168" cy="64807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endParaRPr lang="en-US" sz="1800" dirty="0" smtClean="0">
              <a:sym typeface="Wingdings" panose="05000000000000000000" pitchFamily="2" charset="2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30C87-1511-491E-BD2D-7C6D6654AA18}" type="slidenum">
              <a:rPr lang="ru-RU" smtClean="0"/>
              <a:t>2</a:t>
            </a:fld>
            <a:endParaRPr lang="ru-RU"/>
          </a:p>
        </p:txBody>
      </p:sp>
      <p:sp>
        <p:nvSpPr>
          <p:cNvPr id="9" name="Объект 2"/>
          <p:cNvSpPr txBox="1">
            <a:spLocks/>
          </p:cNvSpPr>
          <p:nvPr/>
        </p:nvSpPr>
        <p:spPr>
          <a:xfrm>
            <a:off x="302990" y="4399545"/>
            <a:ext cx="2664296" cy="365646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sz="1800" dirty="0" smtClean="0">
                <a:sym typeface="Wingdings" panose="05000000000000000000" pitchFamily="2" charset="2"/>
              </a:rPr>
              <a:t>Original IBM PC machines</a:t>
            </a:r>
          </a:p>
        </p:txBody>
      </p:sp>
      <p:sp>
        <p:nvSpPr>
          <p:cNvPr id="10" name="Объект 2"/>
          <p:cNvSpPr txBox="1">
            <a:spLocks/>
          </p:cNvSpPr>
          <p:nvPr/>
        </p:nvSpPr>
        <p:spPr>
          <a:xfrm>
            <a:off x="5724128" y="4402348"/>
            <a:ext cx="2592288" cy="40165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sz="1800" dirty="0" smtClean="0">
                <a:sym typeface="Wingdings" panose="05000000000000000000" pitchFamily="2" charset="2"/>
              </a:rPr>
              <a:t>??????????????????</a:t>
            </a:r>
          </a:p>
        </p:txBody>
      </p:sp>
      <p:sp>
        <p:nvSpPr>
          <p:cNvPr id="11" name="Объект 2"/>
          <p:cNvSpPr txBox="1">
            <a:spLocks/>
          </p:cNvSpPr>
          <p:nvPr/>
        </p:nvSpPr>
        <p:spPr>
          <a:xfrm>
            <a:off x="323528" y="2139702"/>
            <a:ext cx="1874664" cy="64807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sz="1800" dirty="0" smtClean="0">
                <a:sym typeface="Wingdings" panose="05000000000000000000" pitchFamily="2" charset="2"/>
              </a:rPr>
              <a:t>the birth</a:t>
            </a:r>
            <a:br>
              <a:rPr lang="en-US" sz="1800" dirty="0" smtClean="0">
                <a:sym typeface="Wingdings" panose="05000000000000000000" pitchFamily="2" charset="2"/>
              </a:rPr>
            </a:br>
            <a:r>
              <a:rPr lang="en-US" sz="1800" dirty="0" smtClean="0">
                <a:sym typeface="Wingdings" panose="05000000000000000000" pitchFamily="2" charset="2"/>
              </a:rPr>
              <a:t>(1990 – 1992)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US" sz="1100" i="1" dirty="0" smtClean="0">
                <a:sym typeface="Wingdings" panose="05000000000000000000" pitchFamily="2" charset="2"/>
              </a:rPr>
              <a:t>286-386, EGA/VGA, </a:t>
            </a:r>
            <a:r>
              <a:rPr lang="en-US" sz="1100" i="1" dirty="0" err="1" smtClean="0">
                <a:sym typeface="Wingdings" panose="05000000000000000000" pitchFamily="2" charset="2"/>
              </a:rPr>
              <a:t>Covox</a:t>
            </a:r>
            <a:r>
              <a:rPr lang="en-US" sz="1100" i="1" dirty="0" smtClean="0">
                <a:sym typeface="Wingdings" panose="05000000000000000000" pitchFamily="2" charset="2"/>
              </a:rPr>
              <a:t>/SB</a:t>
            </a:r>
            <a:endParaRPr lang="en-US" sz="1200" i="1" dirty="0" smtClean="0">
              <a:sym typeface="Wingdings" panose="05000000000000000000" pitchFamily="2" charset="2"/>
            </a:endParaRPr>
          </a:p>
        </p:txBody>
      </p:sp>
      <p:sp>
        <p:nvSpPr>
          <p:cNvPr id="12" name="Объект 2"/>
          <p:cNvSpPr txBox="1">
            <a:spLocks/>
          </p:cNvSpPr>
          <p:nvPr/>
        </p:nvSpPr>
        <p:spPr>
          <a:xfrm>
            <a:off x="3414700" y="2643758"/>
            <a:ext cx="1589348" cy="64807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sz="1800" dirty="0" smtClean="0">
                <a:sym typeface="Wingdings" panose="05000000000000000000" pitchFamily="2" charset="2"/>
              </a:rPr>
              <a:t>the golden age</a:t>
            </a:r>
            <a:br>
              <a:rPr lang="en-US" sz="1800" dirty="0" smtClean="0">
                <a:sym typeface="Wingdings" panose="05000000000000000000" pitchFamily="2" charset="2"/>
              </a:rPr>
            </a:br>
            <a:r>
              <a:rPr lang="en-US" sz="1800" dirty="0" smtClean="0">
                <a:sym typeface="Wingdings" panose="05000000000000000000" pitchFamily="2" charset="2"/>
              </a:rPr>
              <a:t>(1993 – 1996)</a:t>
            </a:r>
          </a:p>
          <a:p>
            <a:pPr marL="0" lvl="0" indent="0" algn="ctr">
              <a:spcBef>
                <a:spcPts val="0"/>
              </a:spcBef>
              <a:buNone/>
            </a:pPr>
            <a:r>
              <a:rPr lang="en-US" sz="1100" i="1" dirty="0" smtClean="0">
                <a:solidFill>
                  <a:prstClr val="black"/>
                </a:solidFill>
                <a:sym typeface="Wingdings" panose="05000000000000000000" pitchFamily="2" charset="2"/>
              </a:rPr>
              <a:t>486, VGA, GUS</a:t>
            </a:r>
            <a:endParaRPr lang="en-US" sz="1200" i="1" dirty="0">
              <a:solidFill>
                <a:prstClr val="black"/>
              </a:solidFill>
              <a:sym typeface="Wingdings" panose="05000000000000000000" pitchFamily="2" charset="2"/>
            </a:endParaRPr>
          </a:p>
          <a:p>
            <a:pPr marL="0" indent="0" algn="ctr">
              <a:spcBef>
                <a:spcPts val="0"/>
              </a:spcBef>
              <a:buNone/>
            </a:pPr>
            <a:endParaRPr lang="en-US" sz="1800" dirty="0" smtClean="0">
              <a:sym typeface="Wingdings" panose="05000000000000000000" pitchFamily="2" charset="2"/>
            </a:endParaRPr>
          </a:p>
        </p:txBody>
      </p:sp>
      <p:sp>
        <p:nvSpPr>
          <p:cNvPr id="13" name="Объект 2"/>
          <p:cNvSpPr txBox="1">
            <a:spLocks/>
          </p:cNvSpPr>
          <p:nvPr/>
        </p:nvSpPr>
        <p:spPr>
          <a:xfrm>
            <a:off x="6228184" y="2211710"/>
            <a:ext cx="2016224" cy="64807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sz="1800" dirty="0" smtClean="0">
                <a:sym typeface="Wingdings" panose="05000000000000000000" pitchFamily="2" charset="2"/>
              </a:rPr>
              <a:t>the transfiguration</a:t>
            </a:r>
            <a:br>
              <a:rPr lang="en-US" sz="1800" dirty="0" smtClean="0">
                <a:sym typeface="Wingdings" panose="05000000000000000000" pitchFamily="2" charset="2"/>
              </a:rPr>
            </a:br>
            <a:r>
              <a:rPr lang="en-US" sz="1800" dirty="0" smtClean="0">
                <a:sym typeface="Wingdings" panose="05000000000000000000" pitchFamily="2" charset="2"/>
              </a:rPr>
              <a:t>(1997 – 1999)</a:t>
            </a:r>
          </a:p>
          <a:p>
            <a:pPr marL="0" lvl="0" indent="0" algn="ctr">
              <a:spcBef>
                <a:spcPts val="0"/>
              </a:spcBef>
              <a:buNone/>
            </a:pPr>
            <a:r>
              <a:rPr lang="en-US" sz="1100" i="1" dirty="0" smtClean="0">
                <a:solidFill>
                  <a:prstClr val="black"/>
                </a:solidFill>
                <a:sym typeface="Wingdings" panose="05000000000000000000" pitchFamily="2" charset="2"/>
              </a:rPr>
              <a:t>Pentium, SVGA</a:t>
            </a:r>
            <a:r>
              <a:rPr lang="en-US" sz="1100" i="1" dirty="0">
                <a:solidFill>
                  <a:prstClr val="black"/>
                </a:solidFill>
                <a:sym typeface="Wingdings" panose="05000000000000000000" pitchFamily="2" charset="2"/>
              </a:rPr>
              <a:t>, </a:t>
            </a:r>
            <a:r>
              <a:rPr lang="en-US" sz="1100" i="1" dirty="0" smtClean="0">
                <a:solidFill>
                  <a:prstClr val="black"/>
                </a:solidFill>
                <a:sym typeface="Wingdings" panose="05000000000000000000" pitchFamily="2" charset="2"/>
              </a:rPr>
              <a:t>GUS/SB16</a:t>
            </a:r>
            <a:endParaRPr lang="en-US" sz="1200" i="1" dirty="0">
              <a:solidFill>
                <a:prstClr val="black"/>
              </a:solidFill>
              <a:sym typeface="Wingdings" panose="05000000000000000000" pitchFamily="2" charset="2"/>
            </a:endParaRPr>
          </a:p>
          <a:p>
            <a:pPr marL="0" indent="0" algn="ctr">
              <a:spcBef>
                <a:spcPts val="0"/>
              </a:spcBef>
              <a:buNone/>
            </a:pPr>
            <a:endParaRPr lang="en-US" sz="1800" dirty="0" smtClean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325820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323528" y="205979"/>
            <a:ext cx="8219256" cy="686413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 smtClean="0"/>
              <a:t>sound devices :: pc speaker :: </a:t>
            </a:r>
            <a:r>
              <a:rPr lang="en-US" sz="3600" dirty="0" err="1" smtClean="0"/>
              <a:t>realsound</a:t>
            </a:r>
            <a:endParaRPr lang="ru-RU" sz="3600" dirty="0"/>
          </a:p>
        </p:txBody>
      </p:sp>
      <p:sp>
        <p:nvSpPr>
          <p:cNvPr id="5" name="Объект 2"/>
          <p:cNvSpPr txBox="1">
            <a:spLocks/>
          </p:cNvSpPr>
          <p:nvPr/>
        </p:nvSpPr>
        <p:spPr>
          <a:xfrm>
            <a:off x="323528" y="892392"/>
            <a:ext cx="5760640" cy="153534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00" indent="0">
              <a:spcBef>
                <a:spcPts val="0"/>
              </a:spcBef>
              <a:buNone/>
            </a:pPr>
            <a:r>
              <a:rPr lang="en-US" sz="1800" dirty="0" smtClean="0"/>
              <a:t>with a bit of trickery (Ch2 in Mode 0 + IRQ0 at sample rate), an </a:t>
            </a:r>
            <a:r>
              <a:rPr lang="en-US" sz="1800" dirty="0" err="1" smtClean="0"/>
              <a:t>aprx</a:t>
            </a:r>
            <a:r>
              <a:rPr lang="en-US" sz="1800" dirty="0" smtClean="0"/>
              <a:t>. 5-6 bit PWM sample playback is possible</a:t>
            </a:r>
          </a:p>
          <a:p>
            <a:pPr marL="302850" indent="-285750">
              <a:spcBef>
                <a:spcPts val="0"/>
              </a:spcBef>
            </a:pPr>
            <a:r>
              <a:rPr lang="en-US" sz="1800" dirty="0" smtClean="0"/>
              <a:t>cons: IRQ0 eats CPU time, audible squeak at sample rate, audio </a:t>
            </a:r>
            <a:r>
              <a:rPr lang="en-US" sz="1800" dirty="0"/>
              <a:t>q</a:t>
            </a:r>
            <a:r>
              <a:rPr lang="en-US" sz="1800" dirty="0" smtClean="0"/>
              <a:t>uality degrades with sample rate increase (20 KHz is realistic limit, giving 50 levels – almost 6 bits)</a:t>
            </a:r>
          </a:p>
          <a:p>
            <a:pPr marL="0" indent="0">
              <a:buNone/>
            </a:pPr>
            <a:endParaRPr lang="en-US" sz="1800" dirty="0" smtClean="0"/>
          </a:p>
        </p:txBody>
      </p:sp>
      <p:sp>
        <p:nvSpPr>
          <p:cNvPr id="6" name="Объект 2"/>
          <p:cNvSpPr txBox="1">
            <a:spLocks/>
          </p:cNvSpPr>
          <p:nvPr/>
        </p:nvSpPr>
        <p:spPr>
          <a:xfrm>
            <a:off x="335359" y="4075230"/>
            <a:ext cx="5760640" cy="94448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 smtClean="0"/>
              <a:t>widely supported by software, incl. majority of DOS trackers and module players (ST2/FT2/IT), as well as by early DOS demos and games (known as </a:t>
            </a:r>
            <a:r>
              <a:rPr lang="en-US" sz="1800" dirty="0" err="1" smtClean="0"/>
              <a:t>RealSound</a:t>
            </a:r>
            <a:r>
              <a:rPr lang="en-US" sz="1800" dirty="0" smtClean="0"/>
              <a:t>)</a:t>
            </a:r>
          </a:p>
          <a:p>
            <a:pPr marL="0" indent="0">
              <a:buNone/>
            </a:pPr>
            <a:endParaRPr lang="en-US" sz="1800" dirty="0" smtClean="0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30C87-1511-491E-BD2D-7C6D6654AA18}" type="slidenum">
              <a:rPr lang="ru-RU" smtClean="0"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91349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323528" y="205979"/>
            <a:ext cx="8219256" cy="686413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 smtClean="0"/>
              <a:t>sound devices :: </a:t>
            </a:r>
            <a:r>
              <a:rPr lang="en-US" sz="3600" dirty="0" err="1" smtClean="0"/>
              <a:t>covox</a:t>
            </a:r>
            <a:r>
              <a:rPr lang="en-US" sz="3600" dirty="0" smtClean="0"/>
              <a:t> </a:t>
            </a:r>
            <a:endParaRPr lang="ru-RU" sz="3600" dirty="0"/>
          </a:p>
        </p:txBody>
      </p:sp>
      <p:sp>
        <p:nvSpPr>
          <p:cNvPr id="5" name="Объект 2"/>
          <p:cNvSpPr txBox="1">
            <a:spLocks/>
          </p:cNvSpPr>
          <p:nvPr/>
        </p:nvSpPr>
        <p:spPr>
          <a:xfrm>
            <a:off x="323528" y="892392"/>
            <a:ext cx="6048672" cy="405562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 smtClean="0"/>
              <a:t>a totally simple and cheap DIY 8-bit DAC for parallel port</a:t>
            </a:r>
          </a:p>
          <a:p>
            <a:pPr marL="0" indent="0">
              <a:buNone/>
            </a:pPr>
            <a:r>
              <a:rPr lang="en-US" sz="1800" dirty="0"/>
              <a:t>o</a:t>
            </a:r>
            <a:r>
              <a:rPr lang="en-US" sz="1800" dirty="0" smtClean="0"/>
              <a:t>riginally introduced in 1987 as </a:t>
            </a:r>
            <a:r>
              <a:rPr lang="en-US" sz="1800" dirty="0" err="1" smtClean="0"/>
              <a:t>Covox</a:t>
            </a:r>
            <a:r>
              <a:rPr lang="en-US" sz="1800" dirty="0" smtClean="0"/>
              <a:t> Speech Thing, become widespread as DIY device</a:t>
            </a:r>
          </a:p>
          <a:p>
            <a:r>
              <a:rPr lang="en-US" sz="1800" dirty="0" smtClean="0"/>
              <a:t>provides full 8-bit sample resolution, (depends on DAC accuracy but still generally better than PC Speaker)</a:t>
            </a:r>
          </a:p>
          <a:p>
            <a:r>
              <a:rPr lang="en-US" sz="1800" dirty="0" smtClean="0"/>
              <a:t>enhanced versions (stereo on one/two LPT ports, DAC ICs, filters and amplifiers, ADC capability, ISA cards, </a:t>
            </a:r>
            <a:r>
              <a:rPr lang="en-US" sz="1800" dirty="0" err="1" smtClean="0"/>
              <a:t>etc</a:t>
            </a:r>
            <a:r>
              <a:rPr lang="en-US" sz="1800" dirty="0" smtClean="0"/>
              <a:t>)</a:t>
            </a:r>
          </a:p>
          <a:p>
            <a:r>
              <a:rPr lang="en-US" sz="1800" dirty="0"/>
              <a:t>a</a:t>
            </a:r>
            <a:r>
              <a:rPr lang="en-US" sz="1800" dirty="0" smtClean="0"/>
              <a:t>dapted and further enhanced for almost every 8/16-bit platform (Amstrad CPC, ZX Spectrum, MSX, </a:t>
            </a:r>
            <a:r>
              <a:rPr lang="en-US" sz="1800" dirty="0" err="1" smtClean="0"/>
              <a:t>etc</a:t>
            </a:r>
            <a:r>
              <a:rPr lang="en-US" sz="1800" dirty="0" smtClean="0"/>
              <a:t>)</a:t>
            </a:r>
          </a:p>
          <a:p>
            <a:r>
              <a:rPr lang="en-US" sz="1800" dirty="0"/>
              <a:t>e</a:t>
            </a:r>
            <a:r>
              <a:rPr lang="en-US" sz="1800" dirty="0" smtClean="0"/>
              <a:t>nhanced variant known as Disney Sound Source added 16-byte FIFO and built-in loudspeaker, partially compatible with original </a:t>
            </a:r>
            <a:r>
              <a:rPr lang="en-US" sz="1800" dirty="0" err="1" smtClean="0"/>
              <a:t>Covox</a:t>
            </a:r>
            <a:r>
              <a:rPr lang="en-US" sz="1800" dirty="0" smtClean="0"/>
              <a:t> but has own </a:t>
            </a:r>
            <a:r>
              <a:rPr lang="en-US" sz="1800" dirty="0" err="1" smtClean="0"/>
              <a:t>diffirences</a:t>
            </a:r>
            <a:endParaRPr lang="en-US" sz="1800" dirty="0" smtClean="0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30C87-1511-491E-BD2D-7C6D6654AA18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06602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323528" y="205979"/>
            <a:ext cx="8219256" cy="686413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 smtClean="0"/>
              <a:t>sound devices :: </a:t>
            </a:r>
            <a:r>
              <a:rPr lang="en-US" sz="3600" dirty="0" err="1" smtClean="0"/>
              <a:t>covox</a:t>
            </a:r>
            <a:r>
              <a:rPr lang="en-US" sz="3600" dirty="0" smtClean="0"/>
              <a:t> :: build it </a:t>
            </a:r>
            <a:r>
              <a:rPr lang="en-US" sz="3600" dirty="0"/>
              <a:t>y</a:t>
            </a:r>
            <a:r>
              <a:rPr lang="en-US" sz="3600" dirty="0" smtClean="0"/>
              <a:t>ourself!</a:t>
            </a:r>
            <a:endParaRPr lang="ru-RU" sz="3600" dirty="0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30C87-1511-491E-BD2D-7C6D6654AA18}" type="slidenum">
              <a:rPr lang="ru-RU" smtClean="0"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25402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323528" y="205979"/>
            <a:ext cx="8219256" cy="686413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 smtClean="0"/>
              <a:t>sound devices :: </a:t>
            </a:r>
            <a:r>
              <a:rPr lang="en-US" sz="3600" dirty="0" err="1" smtClean="0"/>
              <a:t>covox</a:t>
            </a:r>
            <a:r>
              <a:rPr lang="en-US" sz="3600" dirty="0" smtClean="0"/>
              <a:t> :: example and notes</a:t>
            </a:r>
            <a:endParaRPr lang="ru-RU" sz="3600" dirty="0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30C87-1511-491E-BD2D-7C6D6654AA18}" type="slidenum">
              <a:rPr lang="ru-RU" smtClean="0"/>
              <a:t>23</a:t>
            </a:fld>
            <a:endParaRPr lang="ru-RU"/>
          </a:p>
        </p:txBody>
      </p:sp>
      <p:sp>
        <p:nvSpPr>
          <p:cNvPr id="6" name="Объект 2"/>
          <p:cNvSpPr txBox="1">
            <a:spLocks/>
          </p:cNvSpPr>
          <p:nvPr/>
        </p:nvSpPr>
        <p:spPr>
          <a:xfrm>
            <a:off x="323528" y="2859782"/>
            <a:ext cx="8275748" cy="172819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/>
              <a:t>s</a:t>
            </a:r>
            <a:r>
              <a:rPr lang="en-US" sz="1800" dirty="0" smtClean="0"/>
              <a:t>peaking of trackers/players/demos - almost every software supporting PC Speaker in </a:t>
            </a:r>
            <a:r>
              <a:rPr lang="en-US" sz="1800" dirty="0" err="1" smtClean="0"/>
              <a:t>RealSound</a:t>
            </a:r>
            <a:r>
              <a:rPr lang="en-US" sz="1800" dirty="0" smtClean="0"/>
              <a:t> mode supports </a:t>
            </a:r>
            <a:r>
              <a:rPr lang="en-US" sz="1800" dirty="0" err="1" smtClean="0"/>
              <a:t>Covox</a:t>
            </a:r>
            <a:r>
              <a:rPr lang="en-US" sz="1800" dirty="0" smtClean="0"/>
              <a:t> also. handles up to 44/48 KHz pretty well</a:t>
            </a:r>
          </a:p>
          <a:p>
            <a:r>
              <a:rPr lang="en-US" sz="1800" dirty="0"/>
              <a:t>s</a:t>
            </a:r>
            <a:r>
              <a:rPr lang="en-US" sz="1800" dirty="0" smtClean="0"/>
              <a:t>tereo modes are different story, though – at least 3 incompatible Stereo-on-one-LPT protocols + two-port variant.</a:t>
            </a:r>
          </a:p>
          <a:p>
            <a:pPr marL="0" indent="0">
              <a:buNone/>
            </a:pPr>
            <a:r>
              <a:rPr lang="en-US" sz="1800" dirty="0" err="1" smtClean="0"/>
              <a:t>Covox</a:t>
            </a:r>
            <a:r>
              <a:rPr lang="en-US" sz="1800" dirty="0" smtClean="0"/>
              <a:t> Inc. also supplied digital sound drivers for Windows 3.x, although not much stable</a:t>
            </a:r>
          </a:p>
        </p:txBody>
      </p:sp>
    </p:spTree>
    <p:extLst>
      <p:ext uri="{BB962C8B-B14F-4D97-AF65-F5344CB8AC3E}">
        <p14:creationId xmlns:p14="http://schemas.microsoft.com/office/powerpoint/2010/main" val="2716873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323528" y="205979"/>
            <a:ext cx="8219256" cy="686413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 smtClean="0"/>
              <a:t>sound devices :: opl2/3</a:t>
            </a:r>
            <a:endParaRPr lang="ru-RU" sz="3600" dirty="0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30C87-1511-491E-BD2D-7C6D6654AA18}" type="slidenum">
              <a:rPr lang="ru-RU" smtClean="0"/>
              <a:t>24</a:t>
            </a:fld>
            <a:endParaRPr lang="ru-RU"/>
          </a:p>
        </p:txBody>
      </p:sp>
      <p:sp>
        <p:nvSpPr>
          <p:cNvPr id="6" name="Объект 2"/>
          <p:cNvSpPr txBox="1">
            <a:spLocks/>
          </p:cNvSpPr>
          <p:nvPr/>
        </p:nvSpPr>
        <p:spPr>
          <a:xfrm>
            <a:off x="328700" y="892392"/>
            <a:ext cx="5395428" cy="369558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 smtClean="0"/>
              <a:t>Yamaha YM3812 OPL2 FM synthesizer, </a:t>
            </a:r>
            <a:r>
              <a:rPr lang="en-US" sz="1800" dirty="0" smtClean="0"/>
              <a:t>introduced to PC with Adlib </a:t>
            </a:r>
            <a:r>
              <a:rPr lang="en-US" sz="1800" dirty="0" smtClean="0"/>
              <a:t>Music Synthesizer </a:t>
            </a:r>
            <a:r>
              <a:rPr lang="en-US" sz="1800" dirty="0" smtClean="0"/>
              <a:t>card in 1987</a:t>
            </a:r>
            <a:endParaRPr lang="en-US" sz="1800" dirty="0" smtClean="0"/>
          </a:p>
          <a:p>
            <a:r>
              <a:rPr lang="en-US" sz="1800" dirty="0" smtClean="0"/>
              <a:t>9 two-operator FM channels </a:t>
            </a:r>
            <a:r>
              <a:rPr lang="en-US" sz="1800" dirty="0" smtClean="0"/>
              <a:t>+ percussion mode</a:t>
            </a:r>
          </a:p>
          <a:p>
            <a:r>
              <a:rPr lang="en-US" sz="1800" dirty="0" smtClean="0"/>
              <a:t>4 waveforms, mono out</a:t>
            </a:r>
          </a:p>
          <a:p>
            <a:r>
              <a:rPr lang="en-US" sz="1800" dirty="0" smtClean="0"/>
              <a:t>no PCM output capability, although it’s possible to get logarithmic 6bit DAC via FM operator tricks</a:t>
            </a:r>
          </a:p>
          <a:p>
            <a:r>
              <a:rPr lang="en-US" sz="1800" dirty="0" smtClean="0"/>
              <a:t>easy to program, requires long delays between register writes (doesn’t matter much for XT, but becomes cumbersome on 286 and faster)</a:t>
            </a:r>
            <a:endParaRPr lang="en-US" sz="1800" dirty="0"/>
          </a:p>
          <a:p>
            <a:r>
              <a:rPr lang="en-US" sz="1800" dirty="0"/>
              <a:t>s</a:t>
            </a:r>
            <a:r>
              <a:rPr lang="en-US" sz="1800" dirty="0" smtClean="0"/>
              <a:t>upported by most ISA soundcards (popularized by original Sound Blaster, two OPL2 in SB Pro)</a:t>
            </a:r>
          </a:p>
          <a:p>
            <a:pPr marL="0" indent="0">
              <a:buNone/>
            </a:pPr>
            <a:r>
              <a:rPr lang="en-US" sz="1800" dirty="0" smtClean="0"/>
              <a:t>supported by majority of DOS games, frequently used in BBS intros and </a:t>
            </a:r>
            <a:r>
              <a:rPr lang="en-US" sz="1800" dirty="0" err="1" smtClean="0"/>
              <a:t>cracktros</a:t>
            </a:r>
            <a:endParaRPr lang="en-US" sz="1800" dirty="0" smtClean="0"/>
          </a:p>
        </p:txBody>
      </p:sp>
      <p:pic>
        <p:nvPicPr>
          <p:cNvPr id="2052" name="Picture 4" descr="https://upload.wikimedia.org/wikipedia/commons/f/f4/YM3812_sticker_overlay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1681" y="2391729"/>
            <a:ext cx="2736304" cy="2052229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s://upload.wikimedia.org/wikipedia/commons/6/65/Adlib_sound_card_version_1.5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376938"/>
            <a:ext cx="2793340" cy="2122803"/>
          </a:xfrm>
          <a:prstGeom prst="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336040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323528" y="205979"/>
            <a:ext cx="8219256" cy="686413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 smtClean="0"/>
              <a:t>sound devices :: opl2/3</a:t>
            </a:r>
            <a:endParaRPr lang="ru-RU" sz="3600" dirty="0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30C87-1511-491E-BD2D-7C6D6654AA18}" type="slidenum">
              <a:rPr lang="ru-RU" smtClean="0"/>
              <a:t>25</a:t>
            </a:fld>
            <a:endParaRPr lang="ru-RU"/>
          </a:p>
        </p:txBody>
      </p:sp>
      <p:sp>
        <p:nvSpPr>
          <p:cNvPr id="6" name="Объект 2"/>
          <p:cNvSpPr txBox="1">
            <a:spLocks/>
          </p:cNvSpPr>
          <p:nvPr/>
        </p:nvSpPr>
        <p:spPr>
          <a:xfrm>
            <a:off x="323528" y="892392"/>
            <a:ext cx="5112568" cy="369558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/>
              <a:t>l</a:t>
            </a:r>
            <a:r>
              <a:rPr lang="en-US" sz="1800" dirty="0" smtClean="0"/>
              <a:t>ater YMF282 (used in SB Pro 2/16 and Adlib Gold) is backwards software compatible with OPL2 </a:t>
            </a:r>
          </a:p>
          <a:p>
            <a:r>
              <a:rPr lang="en-US" sz="1800" dirty="0" smtClean="0"/>
              <a:t>18 2-OP or 6 2-OP + 6 4-OP FM channels, stereo capability, 4 new waveforms </a:t>
            </a:r>
          </a:p>
          <a:p>
            <a:r>
              <a:rPr lang="en-US" sz="1800" dirty="0"/>
              <a:t>r</a:t>
            </a:r>
            <a:r>
              <a:rPr lang="en-US" sz="1800" dirty="0" smtClean="0"/>
              <a:t>educed access delays</a:t>
            </a:r>
          </a:p>
          <a:p>
            <a:r>
              <a:rPr lang="en-US" sz="1800" dirty="0"/>
              <a:t>m</a:t>
            </a:r>
            <a:r>
              <a:rPr lang="en-US" sz="1800" dirty="0" smtClean="0"/>
              <a:t>any later ISA sound chips implement custom OPL3 compatible cores (Creative CQM, ESFM, etc.), with varying sound faithfulness to the original OPL3 </a:t>
            </a:r>
            <a:endParaRPr lang="en-US" sz="1800" dirty="0"/>
          </a:p>
          <a:p>
            <a:pPr marL="0" indent="0">
              <a:buNone/>
            </a:pPr>
            <a:r>
              <a:rPr lang="en-US" sz="1800" dirty="0"/>
              <a:t>m</a:t>
            </a:r>
            <a:r>
              <a:rPr lang="en-US" sz="1800" dirty="0" smtClean="0"/>
              <a:t>ost OPL trackers supports OPL2 feature level (HSC, RAD, </a:t>
            </a:r>
            <a:r>
              <a:rPr lang="en-US" sz="1800" dirty="0" err="1" smtClean="0"/>
              <a:t>AMusic</a:t>
            </a:r>
            <a:r>
              <a:rPr lang="en-US" sz="1800" dirty="0" smtClean="0"/>
              <a:t>, Scream Tracker 3), others like Adlib Tracker support OPL3 features 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267494"/>
            <a:ext cx="2540726" cy="2176555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2596167"/>
            <a:ext cx="2880364" cy="191979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Прямоугольник 7"/>
          <p:cNvSpPr/>
          <p:nvPr/>
        </p:nvSpPr>
        <p:spPr>
          <a:xfrm>
            <a:off x="6444208" y="4515966"/>
            <a:ext cx="125733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i="1" dirty="0"/>
              <a:t>Adlib </a:t>
            </a:r>
            <a:r>
              <a:rPr lang="en-US" sz="1400" i="1" dirty="0" smtClean="0"/>
              <a:t>Tracker II</a:t>
            </a:r>
            <a:endParaRPr lang="ru-RU" sz="1400" i="1" dirty="0"/>
          </a:p>
        </p:txBody>
      </p:sp>
    </p:spTree>
    <p:extLst>
      <p:ext uri="{BB962C8B-B14F-4D97-AF65-F5344CB8AC3E}">
        <p14:creationId xmlns:p14="http://schemas.microsoft.com/office/powerpoint/2010/main" val="169703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323528" y="205979"/>
            <a:ext cx="8219256" cy="686413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 smtClean="0"/>
              <a:t>sound devices :: sound blaster</a:t>
            </a:r>
            <a:endParaRPr lang="ru-RU" sz="3600" dirty="0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30C87-1511-491E-BD2D-7C6D6654AA18}" type="slidenum">
              <a:rPr lang="ru-RU" smtClean="0"/>
              <a:t>26</a:t>
            </a:fld>
            <a:endParaRPr lang="ru-RU"/>
          </a:p>
        </p:txBody>
      </p:sp>
      <p:sp>
        <p:nvSpPr>
          <p:cNvPr id="6" name="Объект 2"/>
          <p:cNvSpPr txBox="1">
            <a:spLocks/>
          </p:cNvSpPr>
          <p:nvPr/>
        </p:nvSpPr>
        <p:spPr>
          <a:xfrm>
            <a:off x="323528" y="892392"/>
            <a:ext cx="5112568" cy="369558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/>
              <a:t>r</a:t>
            </a:r>
            <a:r>
              <a:rPr lang="en-US" sz="1800" dirty="0" smtClean="0"/>
              <a:t>eleased in 1989, introduced DMA PCM to PC market</a:t>
            </a:r>
          </a:p>
          <a:p>
            <a:pPr marL="0" indent="0">
              <a:buNone/>
            </a:pPr>
            <a:r>
              <a:rPr lang="en-US" sz="1800" dirty="0"/>
              <a:t>b</a:t>
            </a:r>
            <a:r>
              <a:rPr lang="en-US" sz="1800" dirty="0" smtClean="0"/>
              <a:t>undles OPL2 for Adlib Compatibility + two SAA1099, “DSP” chip (relabeled Intel 8051 MCU) handles PCM playback/recording + ADPCM playback + MIDI</a:t>
            </a:r>
          </a:p>
          <a:p>
            <a:pPr marL="0" indent="0">
              <a:buNone/>
            </a:pPr>
            <a:r>
              <a:rPr lang="en-US" sz="1800" dirty="0"/>
              <a:t>o</a:t>
            </a:r>
            <a:r>
              <a:rPr lang="en-US" sz="1800" dirty="0" smtClean="0"/>
              <a:t>riginally supported max. 23 kHz 8 bit mono, later SB 2.0 added auto-</a:t>
            </a:r>
            <a:r>
              <a:rPr lang="en-US" sz="1800" dirty="0" err="1" smtClean="0"/>
              <a:t>init</a:t>
            </a:r>
            <a:r>
              <a:rPr lang="en-US" sz="1800" dirty="0" smtClean="0"/>
              <a:t> DMA capability for buffered playback + hi-speed mode for 44 kHz audio</a:t>
            </a:r>
          </a:p>
          <a:p>
            <a:r>
              <a:rPr lang="en-US" sz="1800" dirty="0"/>
              <a:t>r</a:t>
            </a:r>
            <a:r>
              <a:rPr lang="en-US" sz="1800" dirty="0" smtClean="0"/>
              <a:t>elatively easy to program, supports DMA/IRQ for CPU offloading </a:t>
            </a:r>
            <a:endParaRPr lang="en-US" sz="1800" dirty="0"/>
          </a:p>
          <a:p>
            <a:pPr marL="0" indent="0">
              <a:buNone/>
            </a:pPr>
            <a:r>
              <a:rPr lang="en-US" sz="1800" dirty="0" smtClean="0"/>
              <a:t>quickly become a market success, supported by many DOS games, demos are quite different story though</a:t>
            </a:r>
          </a:p>
        </p:txBody>
      </p:sp>
    </p:spTree>
    <p:extLst>
      <p:ext uri="{BB962C8B-B14F-4D97-AF65-F5344CB8AC3E}">
        <p14:creationId xmlns:p14="http://schemas.microsoft.com/office/powerpoint/2010/main" val="2338395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323528" y="205979"/>
            <a:ext cx="8219256" cy="686413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 smtClean="0"/>
              <a:t>sound devices :: sound blaster pro/16</a:t>
            </a:r>
            <a:endParaRPr lang="ru-RU" sz="3600" dirty="0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30C87-1511-491E-BD2D-7C6D6654AA18}" type="slidenum">
              <a:rPr lang="ru-RU" smtClean="0"/>
              <a:t>27</a:t>
            </a:fld>
            <a:endParaRPr lang="ru-RU"/>
          </a:p>
        </p:txBody>
      </p:sp>
      <p:sp>
        <p:nvSpPr>
          <p:cNvPr id="6" name="Объект 2"/>
          <p:cNvSpPr txBox="1">
            <a:spLocks/>
          </p:cNvSpPr>
          <p:nvPr/>
        </p:nvSpPr>
        <p:spPr>
          <a:xfrm>
            <a:off x="323528" y="892392"/>
            <a:ext cx="5112568" cy="369558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 smtClean="0"/>
              <a:t>SB Pro finally added stereo PCM + OPL playback</a:t>
            </a:r>
          </a:p>
          <a:p>
            <a:r>
              <a:rPr lang="en-US" sz="1800" dirty="0" smtClean="0"/>
              <a:t>max </a:t>
            </a:r>
            <a:r>
              <a:rPr lang="en-US" sz="1800" dirty="0" smtClean="0"/>
              <a:t>22 kHz 8 bit stereo or 44 kHz 8 bit mono</a:t>
            </a:r>
          </a:p>
          <a:p>
            <a:r>
              <a:rPr lang="en-US" sz="1800" dirty="0"/>
              <a:t>d</a:t>
            </a:r>
            <a:r>
              <a:rPr lang="en-US" sz="1800" dirty="0" smtClean="0"/>
              <a:t>e-facto standard </a:t>
            </a:r>
            <a:r>
              <a:rPr lang="en-US" sz="1800" dirty="0" smtClean="0"/>
              <a:t>across ISA soundcards, often enhanced with own extensions (ESS cards)</a:t>
            </a:r>
          </a:p>
          <a:p>
            <a:pPr marL="0" indent="0">
              <a:buNone/>
            </a:pPr>
            <a:r>
              <a:rPr lang="en-US" sz="1800" dirty="0" smtClean="0"/>
              <a:t>l</a:t>
            </a:r>
            <a:r>
              <a:rPr lang="en-US" sz="1800" dirty="0" smtClean="0"/>
              <a:t>ater SB Pro 2.0 uses single OPL3 </a:t>
            </a:r>
            <a:r>
              <a:rPr lang="en-US" sz="1800" dirty="0" smtClean="0"/>
              <a:t>instead of two OPL2</a:t>
            </a:r>
            <a:endParaRPr lang="en-US" sz="1800" dirty="0"/>
          </a:p>
          <a:p>
            <a:pPr marL="0" indent="0">
              <a:buNone/>
            </a:pPr>
            <a:r>
              <a:rPr lang="en-US" sz="1800" dirty="0" smtClean="0"/>
              <a:t>SB 16 introduced 16-bit CD-quality PCM + </a:t>
            </a:r>
            <a:r>
              <a:rPr lang="en-US" sz="1800" dirty="0" smtClean="0"/>
              <a:t>MPU-401 compatible MIDI interface</a:t>
            </a:r>
            <a:endParaRPr lang="en-US" sz="1800" dirty="0" smtClean="0"/>
          </a:p>
          <a:p>
            <a:r>
              <a:rPr lang="en-US" sz="1800" dirty="0" smtClean="0"/>
              <a:t>44 kHz 16 bit stereo, backwards compatible with SB 2.0 but not SB Pro’s stereo mode</a:t>
            </a:r>
          </a:p>
          <a:p>
            <a:pPr marL="0" indent="0">
              <a:buNone/>
            </a:pPr>
            <a:r>
              <a:rPr lang="en-US" sz="1800" dirty="0" smtClean="0"/>
              <a:t>games rarely take advantage of 16-bit capabilities, but many trackers/demos/players support SB16 for better sound quality (still rarely can beat the GUS :)</a:t>
            </a:r>
          </a:p>
          <a:p>
            <a:pPr marL="0" indent="0"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09866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323528" y="205979"/>
            <a:ext cx="8219256" cy="686413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 smtClean="0"/>
              <a:t>sound devices :: gravis ultrasound</a:t>
            </a:r>
            <a:endParaRPr lang="ru-RU" sz="3600" dirty="0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30C87-1511-491E-BD2D-7C6D6654AA18}" type="slidenum">
              <a:rPr lang="ru-RU" smtClean="0"/>
              <a:t>28</a:t>
            </a:fld>
            <a:endParaRPr lang="ru-RU"/>
          </a:p>
        </p:txBody>
      </p:sp>
      <p:sp>
        <p:nvSpPr>
          <p:cNvPr id="6" name="Объект 2"/>
          <p:cNvSpPr txBox="1">
            <a:spLocks/>
          </p:cNvSpPr>
          <p:nvPr/>
        </p:nvSpPr>
        <p:spPr>
          <a:xfrm>
            <a:off x="323528" y="892392"/>
            <a:ext cx="5112568" cy="369558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 i="1" dirty="0" smtClean="0"/>
              <a:t>the DOS </a:t>
            </a:r>
            <a:r>
              <a:rPr lang="en-US" sz="1800" b="1" i="1" dirty="0" err="1" smtClean="0"/>
              <a:t>demoscene</a:t>
            </a:r>
            <a:r>
              <a:rPr lang="en-US" sz="1800" b="1" i="1" dirty="0" smtClean="0"/>
              <a:t> golden standard </a:t>
            </a:r>
            <a:r>
              <a:rPr lang="en-US" sz="1800" b="1" i="1" dirty="0" smtClean="0">
                <a:sym typeface="Wingdings" panose="05000000000000000000" pitchFamily="2" charset="2"/>
              </a:rPr>
              <a:t>:)</a:t>
            </a:r>
            <a:endParaRPr lang="en-US" sz="1800" b="1" i="1" dirty="0" smtClean="0"/>
          </a:p>
          <a:p>
            <a:pPr marL="0" indent="0">
              <a:buNone/>
            </a:pPr>
            <a:r>
              <a:rPr lang="en-US" sz="1800" dirty="0" smtClean="0"/>
              <a:t>released in 1992, used GF1 chip + onboard RAM for wavetable synthesis and sample playback</a:t>
            </a:r>
          </a:p>
          <a:p>
            <a:r>
              <a:rPr lang="en-US" sz="1800" dirty="0" smtClean="0"/>
              <a:t>32 wavetable channels with linear interpolation, volume, pitch and panning control, up to 44 kHz 16 bit hardware mixing (full 32ch is 19 kHz though)</a:t>
            </a:r>
          </a:p>
          <a:p>
            <a:r>
              <a:rPr lang="en-US" sz="1800" dirty="0"/>
              <a:t>u</a:t>
            </a:r>
            <a:r>
              <a:rPr lang="en-US" sz="1800" dirty="0" smtClean="0"/>
              <a:t>p to 1 MB of onboard RAM, 8/16bit samples</a:t>
            </a:r>
          </a:p>
          <a:p>
            <a:r>
              <a:rPr lang="en-US" sz="1800" dirty="0" smtClean="0"/>
              <a:t>No Adlib/SB compatibility, PCM streaming has to be done by free wavetable channel + DMA</a:t>
            </a:r>
          </a:p>
          <a:p>
            <a:r>
              <a:rPr lang="en-US" sz="1800" dirty="0"/>
              <a:t>v</a:t>
            </a:r>
            <a:r>
              <a:rPr lang="en-US" sz="1800" dirty="0" smtClean="0"/>
              <a:t>ery easy to program – ideal for tracked music</a:t>
            </a:r>
          </a:p>
          <a:p>
            <a:pPr marL="0" indent="0">
              <a:buNone/>
            </a:pPr>
            <a:r>
              <a:rPr lang="en-US" sz="1800" dirty="0" smtClean="0"/>
              <a:t>almost all post-1993 demos support GUS (often as sole sound device), as well as trackers and players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505531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323528" y="205979"/>
            <a:ext cx="8352928" cy="686413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 smtClean="0"/>
              <a:t>sound devices :: gravis ultrasound :: max/</a:t>
            </a:r>
            <a:r>
              <a:rPr lang="en-US" sz="3600" dirty="0" err="1" smtClean="0"/>
              <a:t>pnp</a:t>
            </a:r>
            <a:endParaRPr lang="ru-RU" sz="3600" dirty="0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30C87-1511-491E-BD2D-7C6D6654AA18}" type="slidenum">
              <a:rPr lang="ru-RU" smtClean="0"/>
              <a:t>29</a:t>
            </a:fld>
            <a:endParaRPr lang="ru-RU"/>
          </a:p>
        </p:txBody>
      </p:sp>
      <p:sp>
        <p:nvSpPr>
          <p:cNvPr id="6" name="Объект 2"/>
          <p:cNvSpPr txBox="1">
            <a:spLocks/>
          </p:cNvSpPr>
          <p:nvPr/>
        </p:nvSpPr>
        <p:spPr>
          <a:xfrm>
            <a:off x="323528" y="892392"/>
            <a:ext cx="4752528" cy="369558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 smtClean="0"/>
              <a:t>GUS MAX bundled CS4231A codec for streamed PCM capability and better SB emulation</a:t>
            </a:r>
            <a:endParaRPr lang="en-US" sz="1800" dirty="0"/>
          </a:p>
          <a:p>
            <a:pPr marL="0" indent="0">
              <a:buNone/>
            </a:pPr>
            <a:r>
              <a:rPr lang="en-US" sz="1800" dirty="0" smtClean="0"/>
              <a:t>in 1995, AMD develops </a:t>
            </a:r>
            <a:r>
              <a:rPr lang="en-US" sz="1800" dirty="0" err="1" smtClean="0"/>
              <a:t>Interwave</a:t>
            </a:r>
            <a:r>
              <a:rPr lang="en-US" sz="1800" dirty="0" smtClean="0"/>
              <a:t> IC, used in GUS PnP and several 3</a:t>
            </a:r>
            <a:r>
              <a:rPr lang="en-US" sz="1800" baseline="30000" dirty="0" smtClean="0"/>
              <a:t>rd </a:t>
            </a:r>
            <a:r>
              <a:rPr lang="en-US" sz="1800" dirty="0" smtClean="0"/>
              <a:t>party cards</a:t>
            </a:r>
          </a:p>
          <a:p>
            <a:r>
              <a:rPr lang="en-US" sz="1800" dirty="0"/>
              <a:t>f</a:t>
            </a:r>
            <a:r>
              <a:rPr lang="en-US" sz="1800" dirty="0" smtClean="0"/>
              <a:t>ull 32 channels at 44 kHz + MPU-401 MIDI</a:t>
            </a:r>
          </a:p>
          <a:p>
            <a:r>
              <a:rPr lang="en-US" sz="1800" dirty="0"/>
              <a:t>u</a:t>
            </a:r>
            <a:r>
              <a:rPr lang="en-US" sz="1800" dirty="0" smtClean="0"/>
              <a:t>p to 16 MB of sample RAM (upgradeable with 30-pin SIMMs) + 1 MB ROM</a:t>
            </a:r>
          </a:p>
          <a:p>
            <a:r>
              <a:rPr lang="en-US" sz="1800" dirty="0"/>
              <a:t>b</a:t>
            </a:r>
            <a:r>
              <a:rPr lang="en-US" sz="1800" dirty="0" smtClean="0"/>
              <a:t>ackwards compatible with GF1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s</a:t>
            </a:r>
            <a:r>
              <a:rPr lang="en-US" sz="1800" dirty="0" smtClean="0"/>
              <a:t>ome demos/players support </a:t>
            </a:r>
            <a:r>
              <a:rPr lang="en-US" sz="1800" dirty="0" err="1" smtClean="0"/>
              <a:t>Interwave</a:t>
            </a:r>
            <a:r>
              <a:rPr lang="en-US" sz="1800" dirty="0" smtClean="0"/>
              <a:t> natively, other will work fine in classic GUS mode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399611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323528" y="205979"/>
            <a:ext cx="8219256" cy="686413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 err="1" smtClean="0"/>
              <a:t>ms-dos</a:t>
            </a:r>
            <a:r>
              <a:rPr lang="en-US" sz="3600" dirty="0" smtClean="0"/>
              <a:t> </a:t>
            </a:r>
            <a:r>
              <a:rPr lang="en-US" sz="3600" dirty="0" err="1" smtClean="0"/>
              <a:t>demoscene</a:t>
            </a:r>
            <a:r>
              <a:rPr lang="en-US" sz="3600" dirty="0"/>
              <a:t> </a:t>
            </a:r>
            <a:r>
              <a:rPr lang="en-US" sz="3600" dirty="0" smtClean="0"/>
              <a:t>:: the birth :: 1990 </a:t>
            </a:r>
            <a:endParaRPr lang="ru-RU" sz="3600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30C87-1511-491E-BD2D-7C6D6654AA18}" type="slidenum">
              <a:rPr lang="ru-RU" smtClean="0"/>
              <a:t>3</a:t>
            </a:fld>
            <a:endParaRPr lang="ru-RU"/>
          </a:p>
        </p:txBody>
      </p:sp>
      <p:sp>
        <p:nvSpPr>
          <p:cNvPr id="14" name="Объект 2"/>
          <p:cNvSpPr txBox="1">
            <a:spLocks/>
          </p:cNvSpPr>
          <p:nvPr/>
        </p:nvSpPr>
        <p:spPr>
          <a:xfrm>
            <a:off x="323528" y="892392"/>
            <a:ext cx="4752528" cy="405562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endParaRPr lang="en-US" sz="1800" dirty="0" smtClean="0">
              <a:sym typeface="Wingdings" panose="05000000000000000000" pitchFamily="2" charset="2"/>
            </a:endParaRPr>
          </a:p>
        </p:txBody>
      </p:sp>
      <p:sp>
        <p:nvSpPr>
          <p:cNvPr id="15" name="Объект 2"/>
          <p:cNvSpPr txBox="1">
            <a:spLocks/>
          </p:cNvSpPr>
          <p:nvPr/>
        </p:nvSpPr>
        <p:spPr>
          <a:xfrm>
            <a:off x="323528" y="892392"/>
            <a:ext cx="5256584" cy="405562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endParaRPr lang="en-US" sz="1800" dirty="0" smtClean="0">
              <a:sym typeface="Wingdings" panose="05000000000000000000" pitchFamily="2" charset="2"/>
            </a:endParaRPr>
          </a:p>
        </p:txBody>
      </p:sp>
      <p:sp>
        <p:nvSpPr>
          <p:cNvPr id="16" name="Объект 2"/>
          <p:cNvSpPr txBox="1">
            <a:spLocks/>
          </p:cNvSpPr>
          <p:nvPr/>
        </p:nvSpPr>
        <p:spPr>
          <a:xfrm>
            <a:off x="475928" y="843558"/>
            <a:ext cx="8344544" cy="878886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2000" dirty="0" smtClean="0">
                <a:sym typeface="Wingdings" panose="05000000000000000000" pitchFamily="2" charset="2"/>
              </a:rPr>
              <a:t>inspired by both </a:t>
            </a:r>
            <a:r>
              <a:rPr lang="en-US" sz="2000" dirty="0" err="1" smtClean="0">
                <a:sym typeface="Wingdings" panose="05000000000000000000" pitchFamily="2" charset="2"/>
              </a:rPr>
              <a:t>cracktros</a:t>
            </a:r>
            <a:r>
              <a:rPr lang="en-US" sz="2000" dirty="0" smtClean="0">
                <a:sym typeface="Wingdings" panose="05000000000000000000" pitchFamily="2" charset="2"/>
              </a:rPr>
              <a:t> and Amiga </a:t>
            </a:r>
            <a:r>
              <a:rPr lang="en-US" sz="2000" dirty="0" err="1" smtClean="0">
                <a:sym typeface="Wingdings" panose="05000000000000000000" pitchFamily="2" charset="2"/>
              </a:rPr>
              <a:t>demoscene</a:t>
            </a:r>
            <a:r>
              <a:rPr lang="en-US" sz="2000" dirty="0" smtClean="0">
                <a:sym typeface="Wingdings" panose="05000000000000000000" pitchFamily="2" charset="2"/>
              </a:rPr>
              <a:t>, started from simple EGA/VGA experiments with ripped samples and 4 channel mods.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287524" y="3633286"/>
            <a:ext cx="262829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sz="1400" dirty="0">
                <a:sym typeface="Wingdings" panose="05000000000000000000" pitchFamily="2" charset="2"/>
              </a:rPr>
              <a:t>Slideshow by Future Crew (1990) – first </a:t>
            </a:r>
            <a:r>
              <a:rPr lang="en-US" sz="1400" dirty="0" smtClean="0">
                <a:sym typeface="Wingdings" panose="05000000000000000000" pitchFamily="2" charset="2"/>
              </a:rPr>
              <a:t>ever production </a:t>
            </a:r>
            <a:r>
              <a:rPr lang="en-US" sz="1400" dirty="0">
                <a:sym typeface="Wingdings" panose="05000000000000000000" pitchFamily="2" charset="2"/>
              </a:rPr>
              <a:t>with 4-channel MOD </a:t>
            </a:r>
            <a:r>
              <a:rPr lang="en-US" sz="1400" dirty="0" smtClean="0">
                <a:sym typeface="Wingdings" panose="05000000000000000000" pitchFamily="2" charset="2"/>
              </a:rPr>
              <a:t>music</a:t>
            </a:r>
            <a:endParaRPr lang="en-US" sz="1400" dirty="0">
              <a:sym typeface="Wingdings" panose="05000000000000000000" pitchFamily="2" charset="2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6012160" y="3579862"/>
            <a:ext cx="259228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sz="1400" dirty="0" err="1" smtClean="0">
                <a:sym typeface="Wingdings" panose="05000000000000000000" pitchFamily="2" charset="2"/>
              </a:rPr>
              <a:t>Megademo</a:t>
            </a:r>
            <a:r>
              <a:rPr lang="en-US" sz="1400" dirty="0" smtClean="0">
                <a:sym typeface="Wingdings" panose="05000000000000000000" pitchFamily="2" charset="2"/>
              </a:rPr>
              <a:t> by The Space Pigs (1990) – the first big scene production, and it runs on EGA!</a:t>
            </a:r>
            <a:endParaRPr lang="en-US" sz="1400" dirty="0">
              <a:sym typeface="Wingdings" panose="05000000000000000000" pitchFamily="2" charset="2"/>
            </a:endParaRPr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851670"/>
            <a:ext cx="2664296" cy="16653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4006" y="1923678"/>
            <a:ext cx="2896466" cy="15841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1" name="Picture 7" descr="https://media.demozoo.org/screens/o/2e/27/2000.8292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5741" y="2283718"/>
            <a:ext cx="2754829" cy="1721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Прямоугольник 19"/>
          <p:cNvSpPr/>
          <p:nvPr/>
        </p:nvSpPr>
        <p:spPr>
          <a:xfrm>
            <a:off x="3203848" y="4083918"/>
            <a:ext cx="259228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sz="1400" dirty="0" smtClean="0">
                <a:sym typeface="Wingdings" panose="05000000000000000000" pitchFamily="2" charset="2"/>
              </a:rPr>
              <a:t>Scream Tracker 2 by Future Crew (1990-1992) – marking the start of PC trackers era</a:t>
            </a:r>
            <a:endParaRPr lang="en-US" sz="1400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289828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323528" y="205979"/>
            <a:ext cx="8219256" cy="686413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 smtClean="0"/>
              <a:t>sound devices :: sound blaster awe32/64</a:t>
            </a:r>
            <a:endParaRPr lang="ru-RU" sz="3600" dirty="0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30C87-1511-491E-BD2D-7C6D6654AA18}" type="slidenum">
              <a:rPr lang="ru-RU" smtClean="0"/>
              <a:t>30</a:t>
            </a:fld>
            <a:endParaRPr lang="ru-RU"/>
          </a:p>
        </p:txBody>
      </p:sp>
      <p:sp>
        <p:nvSpPr>
          <p:cNvPr id="6" name="Объект 2"/>
          <p:cNvSpPr txBox="1">
            <a:spLocks/>
          </p:cNvSpPr>
          <p:nvPr/>
        </p:nvSpPr>
        <p:spPr>
          <a:xfrm>
            <a:off x="323528" y="892392"/>
            <a:ext cx="5112568" cy="369558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700" dirty="0"/>
              <a:t>b</a:t>
            </a:r>
            <a:r>
              <a:rPr lang="en-US" sz="1700" dirty="0" smtClean="0"/>
              <a:t>asically SB16 + EMU8000 wavetable synthesizer</a:t>
            </a:r>
          </a:p>
          <a:p>
            <a:r>
              <a:rPr lang="en-US" sz="1700" dirty="0" smtClean="0"/>
              <a:t>32 wavetable channels with 4-point interpolation, volume, pitch and panning control, up to 44 kHz 16 bit mixing + resonant filters + effect processing</a:t>
            </a:r>
          </a:p>
          <a:p>
            <a:r>
              <a:rPr lang="en-US" sz="1700" dirty="0" smtClean="0"/>
              <a:t>16-bit only always-looped samples, up to 28 MB RAM + 1 MB ROM</a:t>
            </a:r>
          </a:p>
          <a:p>
            <a:r>
              <a:rPr lang="en-US" sz="1700" dirty="0" smtClean="0"/>
              <a:t>Creative originally didn’t disclosed register details, several people reverse engineered EMU8000 internals then finally official hardware reference </a:t>
            </a:r>
            <a:r>
              <a:rPr lang="en-US" sz="1700" dirty="0" smtClean="0"/>
              <a:t>has been released</a:t>
            </a:r>
          </a:p>
          <a:p>
            <a:r>
              <a:rPr lang="en-US" sz="1700" dirty="0"/>
              <a:t>n</a:t>
            </a:r>
            <a:r>
              <a:rPr lang="en-US" sz="1700" dirty="0" smtClean="0"/>
              <a:t>eeds complex </a:t>
            </a:r>
            <a:r>
              <a:rPr lang="en-US" sz="1700" dirty="0" err="1" smtClean="0"/>
              <a:t>init</a:t>
            </a:r>
            <a:r>
              <a:rPr lang="en-US" sz="1700" dirty="0" smtClean="0"/>
              <a:t> compared with GUS, wavetable limitations (max 176 kHz pitch, 16 bit samples, etc.)</a:t>
            </a:r>
          </a:p>
          <a:p>
            <a:pPr marL="0" indent="0">
              <a:buNone/>
            </a:pPr>
            <a:r>
              <a:rPr lang="en-US" sz="1700" dirty="0" smtClean="0"/>
              <a:t>not as common as GUS, supported by some trackers (e.g. IT2) and demos </a:t>
            </a:r>
          </a:p>
        </p:txBody>
      </p:sp>
    </p:spTree>
    <p:extLst>
      <p:ext uri="{BB962C8B-B14F-4D97-AF65-F5344CB8AC3E}">
        <p14:creationId xmlns:p14="http://schemas.microsoft.com/office/powerpoint/2010/main" val="2726073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323528" y="205979"/>
            <a:ext cx="8352928" cy="686413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 smtClean="0"/>
              <a:t>sound devices :: midi</a:t>
            </a:r>
            <a:endParaRPr lang="ru-RU" sz="3600" dirty="0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30C87-1511-491E-BD2D-7C6D6654AA18}" type="slidenum">
              <a:rPr lang="ru-RU" smtClean="0"/>
              <a:t>31</a:t>
            </a:fld>
            <a:endParaRPr lang="ru-RU"/>
          </a:p>
        </p:txBody>
      </p:sp>
      <p:sp>
        <p:nvSpPr>
          <p:cNvPr id="6" name="Объект 2"/>
          <p:cNvSpPr txBox="1">
            <a:spLocks/>
          </p:cNvSpPr>
          <p:nvPr/>
        </p:nvSpPr>
        <p:spPr>
          <a:xfrm>
            <a:off x="323528" y="892392"/>
            <a:ext cx="5256584" cy="369558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700" dirty="0" smtClean="0"/>
              <a:t>originally used for music equipment control</a:t>
            </a:r>
          </a:p>
          <a:p>
            <a:r>
              <a:rPr lang="en-US" sz="1700" dirty="0" smtClean="0"/>
              <a:t>1984 – Roland MPU-401 – universal MIDI interface, supports many platforms, incl. PC, support UART and intelligent accelerated mode</a:t>
            </a:r>
          </a:p>
          <a:p>
            <a:r>
              <a:rPr lang="en-US" sz="1700" dirty="0" smtClean="0"/>
              <a:t>1987 – Roland MT32/LAPC-1 – reference music synth for early DOS games</a:t>
            </a:r>
          </a:p>
          <a:p>
            <a:r>
              <a:rPr lang="en-US" sz="1700" dirty="0" smtClean="0"/>
              <a:t>1991 – General MIDI – standardizes instrument definitions and controls, Roland General Sound expands instrument set further</a:t>
            </a:r>
          </a:p>
          <a:p>
            <a:r>
              <a:rPr lang="en-US" sz="1700" dirty="0" smtClean="0"/>
              <a:t>incredibly easy to program, popular in </a:t>
            </a:r>
            <a:r>
              <a:rPr lang="en-US" sz="1700" dirty="0" err="1" smtClean="0"/>
              <a:t>sizecoding</a:t>
            </a:r>
            <a:endParaRPr lang="en-US" sz="1700" dirty="0" smtClean="0"/>
          </a:p>
          <a:p>
            <a:pPr marL="0" indent="0">
              <a:buNone/>
            </a:pPr>
            <a:r>
              <a:rPr lang="en-US" sz="1700" dirty="0" smtClean="0"/>
              <a:t>late-90s ISA soundcards usually implements MPU-401 in UART mode, some (GUS/AWE32) able to emulate through wavetable engine</a:t>
            </a:r>
          </a:p>
        </p:txBody>
      </p:sp>
    </p:spTree>
    <p:extLst>
      <p:ext uri="{BB962C8B-B14F-4D97-AF65-F5344CB8AC3E}">
        <p14:creationId xmlns:p14="http://schemas.microsoft.com/office/powerpoint/2010/main" val="2999978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323528" y="205979"/>
            <a:ext cx="8219256" cy="686413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/>
              <a:t>d</a:t>
            </a:r>
            <a:r>
              <a:rPr lang="en-US" sz="3600" dirty="0" smtClean="0"/>
              <a:t>evelopment :: old </a:t>
            </a:r>
            <a:r>
              <a:rPr lang="en-US" sz="3600" dirty="0" err="1" smtClean="0"/>
              <a:t>toolchains</a:t>
            </a:r>
            <a:endParaRPr lang="ru-RU" sz="3600" dirty="0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30C87-1511-491E-BD2D-7C6D6654AA18}" type="slidenum">
              <a:rPr lang="ru-RU" smtClean="0"/>
              <a:t>32</a:t>
            </a:fld>
            <a:endParaRPr lang="ru-RU"/>
          </a:p>
        </p:txBody>
      </p:sp>
      <p:sp>
        <p:nvSpPr>
          <p:cNvPr id="7" name="Объект 2"/>
          <p:cNvSpPr txBox="1">
            <a:spLocks/>
          </p:cNvSpPr>
          <p:nvPr/>
        </p:nvSpPr>
        <p:spPr>
          <a:xfrm>
            <a:off x="323528" y="892392"/>
            <a:ext cx="8352928" cy="3983614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700" dirty="0" err="1" smtClean="0"/>
              <a:t>QuickBASIC</a:t>
            </a:r>
            <a:r>
              <a:rPr lang="en-US" sz="1700" dirty="0" smtClean="0"/>
              <a:t>? </a:t>
            </a:r>
          </a:p>
          <a:p>
            <a:pPr lvl="1"/>
            <a:r>
              <a:rPr lang="en-US" sz="1300" dirty="0" smtClean="0"/>
              <a:t>slow, and doesn’t have any decent sound capabilities without calling external code libraries</a:t>
            </a:r>
          </a:p>
          <a:p>
            <a:pPr lvl="1"/>
            <a:r>
              <a:rPr lang="en-US" sz="1300" dirty="0" smtClean="0"/>
              <a:t>besides, there are plenty of decent QBASIC demos (hey, DC5!)</a:t>
            </a:r>
          </a:p>
          <a:p>
            <a:r>
              <a:rPr lang="en-US" sz="1700" dirty="0" smtClean="0"/>
              <a:t>Borland Pascal?</a:t>
            </a:r>
          </a:p>
          <a:p>
            <a:pPr lvl="1"/>
            <a:r>
              <a:rPr lang="en-US" sz="1300" dirty="0"/>
              <a:t>y</a:t>
            </a:r>
            <a:r>
              <a:rPr lang="en-US" sz="1300" dirty="0" smtClean="0"/>
              <a:t>ou’re probably loved (or hated) it back in the days</a:t>
            </a:r>
          </a:p>
          <a:p>
            <a:pPr lvl="1"/>
            <a:r>
              <a:rPr lang="en-US" sz="1300" dirty="0"/>
              <a:t>p</a:t>
            </a:r>
            <a:r>
              <a:rPr lang="en-US" sz="1300" dirty="0" smtClean="0"/>
              <a:t>lenty of code examples and sound systems, all in one IDE</a:t>
            </a:r>
          </a:p>
          <a:p>
            <a:pPr lvl="1"/>
            <a:r>
              <a:rPr lang="en-US" sz="1300" dirty="0" smtClean="0"/>
              <a:t>poor code optimization, no 386 target support -&gt; DB $66 HELL</a:t>
            </a:r>
          </a:p>
          <a:p>
            <a:pPr lvl="1"/>
            <a:r>
              <a:rPr lang="en-US" sz="1300" dirty="0"/>
              <a:t>e</a:t>
            </a:r>
            <a:r>
              <a:rPr lang="en-US" sz="1300" dirty="0" smtClean="0"/>
              <a:t>nding up making 90% of demo in assembly *shrug*</a:t>
            </a:r>
          </a:p>
          <a:p>
            <a:r>
              <a:rPr lang="en-US" sz="1700" dirty="0" smtClean="0"/>
              <a:t>Turbo Assembler?</a:t>
            </a:r>
          </a:p>
          <a:p>
            <a:pPr lvl="1"/>
            <a:r>
              <a:rPr lang="en-US" sz="1300" dirty="0"/>
              <a:t>w</a:t>
            </a:r>
            <a:r>
              <a:rPr lang="en-US" sz="1300" dirty="0" smtClean="0"/>
              <a:t>hile it is actually pretty decent choice…</a:t>
            </a:r>
          </a:p>
          <a:p>
            <a:pPr lvl="1"/>
            <a:r>
              <a:rPr lang="en-US" sz="1300" dirty="0"/>
              <a:t>h</a:t>
            </a:r>
            <a:r>
              <a:rPr lang="en-US" sz="1300" dirty="0" smtClean="0"/>
              <a:t>owever coding in 32-bit protected mode is tricky (fortunately PMODE can save you from cracking your head)</a:t>
            </a:r>
          </a:p>
          <a:p>
            <a:pPr lvl="1"/>
            <a:r>
              <a:rPr lang="en-US" sz="1300" dirty="0"/>
              <a:t>t</a:t>
            </a:r>
            <a:r>
              <a:rPr lang="en-US" sz="1300" dirty="0" smtClean="0"/>
              <a:t>here are enough new and easier to use assemblers</a:t>
            </a:r>
          </a:p>
          <a:p>
            <a:r>
              <a:rPr lang="en-US" sz="1700" dirty="0" smtClean="0"/>
              <a:t>… as time flies, we can choose better tools…</a:t>
            </a:r>
          </a:p>
        </p:txBody>
      </p:sp>
    </p:spTree>
    <p:extLst>
      <p:ext uri="{BB962C8B-B14F-4D97-AF65-F5344CB8AC3E}">
        <p14:creationId xmlns:p14="http://schemas.microsoft.com/office/powerpoint/2010/main" val="4175043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4" name="Picture 4" descr="F:\emul\DOSBox-X_mmx\capture\duke3d_000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248" y="3286300"/>
            <a:ext cx="2204864" cy="1378040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3" name="Picture 3" descr="F:\emul\DOSBox-X_mmx\capture\doom2_000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4906" y="2538958"/>
            <a:ext cx="2241510" cy="1400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Заголовок 1"/>
          <p:cNvSpPr txBox="1">
            <a:spLocks/>
          </p:cNvSpPr>
          <p:nvPr/>
        </p:nvSpPr>
        <p:spPr>
          <a:xfrm>
            <a:off x="323528" y="205979"/>
            <a:ext cx="8219256" cy="686413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/>
              <a:t>d</a:t>
            </a:r>
            <a:r>
              <a:rPr lang="en-US" sz="3600" dirty="0" smtClean="0"/>
              <a:t>evelopment :: open </a:t>
            </a:r>
            <a:r>
              <a:rPr lang="en-US" sz="3600" dirty="0" err="1" smtClean="0"/>
              <a:t>watcom</a:t>
            </a:r>
            <a:r>
              <a:rPr lang="en-US" sz="3600" dirty="0" smtClean="0"/>
              <a:t> c\</a:t>
            </a:r>
            <a:r>
              <a:rPr lang="en-US" sz="3600" dirty="0" err="1" smtClean="0"/>
              <a:t>c++</a:t>
            </a:r>
            <a:r>
              <a:rPr lang="en-US" sz="3600" dirty="0" smtClean="0"/>
              <a:t> :: </a:t>
            </a:r>
            <a:endParaRPr lang="ru-RU" sz="3600" dirty="0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30C87-1511-491E-BD2D-7C6D6654AA18}" type="slidenum">
              <a:rPr lang="ru-RU" smtClean="0"/>
              <a:t>33</a:t>
            </a:fld>
            <a:endParaRPr lang="ru-RU"/>
          </a:p>
        </p:txBody>
      </p:sp>
      <p:sp>
        <p:nvSpPr>
          <p:cNvPr id="7" name="Объект 2"/>
          <p:cNvSpPr txBox="1">
            <a:spLocks/>
          </p:cNvSpPr>
          <p:nvPr/>
        </p:nvSpPr>
        <p:spPr>
          <a:xfrm>
            <a:off x="179512" y="892392"/>
            <a:ext cx="6192688" cy="3983614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 smtClean="0"/>
              <a:t>the flagship DOS development tool, popularized by DOOM (1993) and used by almost every major DOS title since</a:t>
            </a:r>
          </a:p>
          <a:p>
            <a:r>
              <a:rPr lang="en-US" sz="1600" dirty="0" smtClean="0"/>
              <a:t>friendly 32-bit DOS environment – zero-based memory model (with 1</a:t>
            </a:r>
            <a:r>
              <a:rPr lang="en-US" sz="1600" baseline="30000" dirty="0" smtClean="0"/>
              <a:t>st</a:t>
            </a:r>
            <a:r>
              <a:rPr lang="en-US" sz="1600" dirty="0" smtClean="0"/>
              <a:t> MB mapped 1:1 – no need to fiddle with segments), extended Int21 interfaces, comprehensive DPMI support, up to full 4GB</a:t>
            </a:r>
          </a:p>
          <a:p>
            <a:r>
              <a:rPr lang="en-US" sz="1600" dirty="0" smtClean="0"/>
              <a:t>cross-platform – targets 16-bit and 32-bit DOS, Win16, Win32, Linux, OS/2, Netware, upcoming x86-64 support;</a:t>
            </a:r>
            <a:br>
              <a:rPr lang="en-US" sz="1600" dirty="0" smtClean="0"/>
            </a:br>
            <a:r>
              <a:rPr lang="en-US" sz="1600" dirty="0" smtClean="0"/>
              <a:t>can cross-build DOS apps under Windows/Linux</a:t>
            </a:r>
          </a:p>
          <a:p>
            <a:r>
              <a:rPr lang="en-US" sz="1600" dirty="0" smtClean="0"/>
              <a:t>supported by lots of video/sound libraries</a:t>
            </a:r>
          </a:p>
          <a:p>
            <a:r>
              <a:rPr lang="en-US" sz="1600" dirty="0" smtClean="0"/>
              <a:t>decent code optimization – not the best by today’s standards but still doesn’t struggle like SDCC on Z80 :)</a:t>
            </a:r>
          </a:p>
          <a:p>
            <a:r>
              <a:rPr lang="en-US" sz="1600" dirty="0" smtClean="0"/>
              <a:t>language features support still near C++98/C99 levels (no C++11 sweetness, sorry)</a:t>
            </a:r>
          </a:p>
          <a:p>
            <a:r>
              <a:rPr lang="en-US" sz="1600" dirty="0" smtClean="0"/>
              <a:t>active development ceased after 1997, has been open-sourced in 2002 then being maintained by enthusiasts</a:t>
            </a:r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64288" y="843558"/>
            <a:ext cx="1648742" cy="207132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608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323528" y="195486"/>
            <a:ext cx="8219256" cy="686413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/>
              <a:t>d</a:t>
            </a:r>
            <a:r>
              <a:rPr lang="en-US" sz="3600" dirty="0" smtClean="0"/>
              <a:t>evelopment :: </a:t>
            </a:r>
            <a:r>
              <a:rPr lang="en-US" sz="3600" dirty="0" err="1" smtClean="0"/>
              <a:t>djgpp</a:t>
            </a:r>
            <a:endParaRPr lang="ru-RU" sz="3600" dirty="0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30C87-1511-491E-BD2D-7C6D6654AA18}" type="slidenum">
              <a:rPr lang="ru-RU" smtClean="0"/>
              <a:t>34</a:t>
            </a:fld>
            <a:endParaRPr lang="ru-RU"/>
          </a:p>
        </p:txBody>
      </p:sp>
      <p:sp>
        <p:nvSpPr>
          <p:cNvPr id="7" name="Объект 2"/>
          <p:cNvSpPr txBox="1">
            <a:spLocks/>
          </p:cNvSpPr>
          <p:nvPr/>
        </p:nvSpPr>
        <p:spPr>
          <a:xfrm>
            <a:off x="251520" y="843558"/>
            <a:ext cx="5904656" cy="3983614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 smtClean="0"/>
              <a:t>a port of GCC </a:t>
            </a:r>
            <a:r>
              <a:rPr lang="en-US" sz="1600" dirty="0" err="1" smtClean="0"/>
              <a:t>toolchain</a:t>
            </a:r>
            <a:r>
              <a:rPr lang="en-US" sz="1600" dirty="0" smtClean="0"/>
              <a:t> for 32-bit DOS environment</a:t>
            </a:r>
          </a:p>
          <a:p>
            <a:r>
              <a:rPr lang="en-US" sz="1600" dirty="0"/>
              <a:t>u</a:t>
            </a:r>
            <a:r>
              <a:rPr lang="en-US" sz="1600" dirty="0" smtClean="0"/>
              <a:t>pdates frequently (last build in 2020 featuring GCC 10.2)</a:t>
            </a:r>
          </a:p>
          <a:p>
            <a:r>
              <a:rPr lang="en-US" sz="1600" dirty="0"/>
              <a:t>u</a:t>
            </a:r>
            <a:r>
              <a:rPr lang="en-US" sz="1600" dirty="0" smtClean="0"/>
              <a:t>sed by less software, Quake (1996) being the notable example</a:t>
            </a:r>
          </a:p>
          <a:p>
            <a:r>
              <a:rPr lang="en-US" sz="1600" dirty="0" smtClean="0"/>
              <a:t>Easy cross-compiling on Windows/Linux host, good 3</a:t>
            </a:r>
            <a:r>
              <a:rPr lang="en-US" sz="1600" baseline="30000" dirty="0" smtClean="0"/>
              <a:t>rd</a:t>
            </a:r>
            <a:r>
              <a:rPr lang="en-US" sz="1600" dirty="0" smtClean="0"/>
              <a:t> party IDE/code editor support</a:t>
            </a:r>
          </a:p>
          <a:p>
            <a:r>
              <a:rPr lang="en-US" sz="1600" dirty="0" smtClean="0"/>
              <a:t>built-in GO32 DOS Extender- depends on DPMI host only</a:t>
            </a:r>
          </a:p>
          <a:p>
            <a:r>
              <a:rPr lang="en-US" sz="1600" dirty="0" smtClean="0"/>
              <a:t>l</a:t>
            </a:r>
            <a:r>
              <a:rPr lang="en-US" sz="1600" dirty="0" smtClean="0"/>
              <a:t>ess memory-friendly than Open </a:t>
            </a:r>
            <a:r>
              <a:rPr lang="en-US" sz="1600" dirty="0" err="1" smtClean="0"/>
              <a:t>Watcom</a:t>
            </a:r>
            <a:r>
              <a:rPr lang="en-US" sz="1600" dirty="0" smtClean="0"/>
              <a:t> – non-zero based memory model – more stable but requires to change segments to access DOS memory/VGA </a:t>
            </a:r>
            <a:r>
              <a:rPr lang="en-US" sz="1600" dirty="0" err="1" smtClean="0"/>
              <a:t>framebuffer</a:t>
            </a:r>
            <a:endParaRPr lang="en-US" sz="1600" dirty="0" smtClean="0"/>
          </a:p>
          <a:p>
            <a:r>
              <a:rPr lang="en-US" sz="1600" dirty="0"/>
              <a:t>g</a:t>
            </a:r>
            <a:r>
              <a:rPr lang="en-US" sz="1600" dirty="0" smtClean="0"/>
              <a:t>reat code optimization, latest C++17 features supported</a:t>
            </a:r>
          </a:p>
          <a:p>
            <a:r>
              <a:rPr lang="en-US" sz="1600" dirty="0"/>
              <a:t>s</a:t>
            </a:r>
            <a:r>
              <a:rPr lang="en-US" sz="1600" dirty="0" smtClean="0"/>
              <a:t>carcer library support (Allegro is pretty redundant for demos)</a:t>
            </a:r>
          </a:p>
          <a:p>
            <a:r>
              <a:rPr lang="en-US" sz="1600" dirty="0" smtClean="0"/>
              <a:t>anyway a better (probably) than </a:t>
            </a:r>
            <a:r>
              <a:rPr lang="en-US" sz="1600" dirty="0" err="1" smtClean="0"/>
              <a:t>Watcom</a:t>
            </a:r>
            <a:r>
              <a:rPr lang="en-US" sz="1600" dirty="0" smtClean="0"/>
              <a:t> choice if you only want to </a:t>
            </a:r>
            <a:r>
              <a:rPr lang="en-US" sz="1600" dirty="0" err="1" smtClean="0"/>
              <a:t>blit</a:t>
            </a:r>
            <a:r>
              <a:rPr lang="en-US" sz="1600" dirty="0" smtClean="0"/>
              <a:t> frames and don’t go deep into hardware trickery (i.e. targeting Pentium/VGA/VESA), unsuitable for XT/286</a:t>
            </a:r>
          </a:p>
        </p:txBody>
      </p:sp>
      <p:sp>
        <p:nvSpPr>
          <p:cNvPr id="3" name="AutoShape 2" descr="https://upload.wikimedia.org/wikipedia/commons/thumb/6/65/Djgpp_logo.svg/1200px-Djgpp_logo.svg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29700" name="Picture 4" descr="https://upload.wikimedia.org/wikipedia/commons/thumb/6/65/Djgpp_logo.svg/1200px-Djgpp_logo.svg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1923678"/>
            <a:ext cx="3011824" cy="765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3112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323528" y="195486"/>
            <a:ext cx="8219256" cy="686413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 smtClean="0"/>
              <a:t>emulators</a:t>
            </a:r>
            <a:r>
              <a:rPr lang="en-US" sz="3600" dirty="0" smtClean="0"/>
              <a:t> :: virtual machines</a:t>
            </a:r>
            <a:endParaRPr lang="ru-RU" sz="3600" dirty="0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30C87-1511-491E-BD2D-7C6D6654AA18}" type="slidenum">
              <a:rPr lang="ru-RU" smtClean="0"/>
              <a:t>35</a:t>
            </a:fld>
            <a:endParaRPr lang="ru-RU"/>
          </a:p>
        </p:txBody>
      </p:sp>
      <p:sp>
        <p:nvSpPr>
          <p:cNvPr id="7" name="Объект 2"/>
          <p:cNvSpPr txBox="1">
            <a:spLocks/>
          </p:cNvSpPr>
          <p:nvPr/>
        </p:nvSpPr>
        <p:spPr>
          <a:xfrm>
            <a:off x="251520" y="843558"/>
            <a:ext cx="8568952" cy="3983614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d</a:t>
            </a:r>
            <a:r>
              <a:rPr lang="en-US" sz="2400" dirty="0" smtClean="0"/>
              <a:t>on’t use them. Not even VMware. Not even Oracle VM </a:t>
            </a:r>
            <a:r>
              <a:rPr lang="en-US" sz="2400" dirty="0" err="1" smtClean="0"/>
              <a:t>VirtualBox</a:t>
            </a:r>
            <a:r>
              <a:rPr lang="en-US" sz="2400" dirty="0" smtClean="0"/>
              <a:t>.</a:t>
            </a:r>
          </a:p>
          <a:p>
            <a:pPr marL="0" indent="0">
              <a:buNone/>
            </a:pPr>
            <a:r>
              <a:rPr lang="en-US" sz="2400" dirty="0"/>
              <a:t>s</a:t>
            </a:r>
            <a:r>
              <a:rPr lang="en-US" sz="2400" dirty="0" smtClean="0"/>
              <a:t>ince VMs are focused to run newer host systems, they don’t bother to emulate common features being used by DOS high-performance stuff (cycle-accurate VGA emulation, VBE, </a:t>
            </a:r>
            <a:r>
              <a:rPr lang="en-US" sz="2400" dirty="0" err="1" smtClean="0"/>
              <a:t>etc</a:t>
            </a:r>
            <a:r>
              <a:rPr lang="en-US" sz="2400" dirty="0" smtClean="0"/>
              <a:t>)</a:t>
            </a:r>
          </a:p>
          <a:p>
            <a:r>
              <a:rPr lang="en-US" sz="2400" dirty="0" err="1" smtClean="0"/>
              <a:t>Bochs</a:t>
            </a:r>
            <a:r>
              <a:rPr lang="en-US" sz="2400" dirty="0" smtClean="0"/>
              <a:t>/QEMU is relatively decent, but still refrain from using them as first-class testing environment</a:t>
            </a:r>
          </a:p>
          <a:p>
            <a:pPr marL="0" indent="0">
              <a:buNone/>
            </a:pP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2201526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313184" y="85137"/>
            <a:ext cx="8219256" cy="686413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 smtClean="0"/>
              <a:t>emulators</a:t>
            </a:r>
            <a:r>
              <a:rPr lang="en-US" sz="3600" dirty="0" smtClean="0"/>
              <a:t> :: </a:t>
            </a:r>
            <a:r>
              <a:rPr lang="en-US" sz="3600" dirty="0" err="1" smtClean="0"/>
              <a:t>dosbox</a:t>
            </a:r>
            <a:endParaRPr lang="ru-RU" sz="3600" dirty="0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30C87-1511-491E-BD2D-7C6D6654AA18}" type="slidenum">
              <a:rPr lang="ru-RU" smtClean="0"/>
              <a:t>36</a:t>
            </a:fld>
            <a:endParaRPr lang="ru-RU"/>
          </a:p>
        </p:txBody>
      </p:sp>
      <p:sp>
        <p:nvSpPr>
          <p:cNvPr id="7" name="Объект 2"/>
          <p:cNvSpPr txBox="1">
            <a:spLocks/>
          </p:cNvSpPr>
          <p:nvPr/>
        </p:nvSpPr>
        <p:spPr>
          <a:xfrm>
            <a:off x="251520" y="699542"/>
            <a:ext cx="8568952" cy="316835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700" dirty="0" smtClean="0"/>
              <a:t>the easiest and most balanced way to test your DOS stuff :)</a:t>
            </a:r>
          </a:p>
          <a:p>
            <a:pPr marL="0" indent="0">
              <a:buNone/>
            </a:pPr>
            <a:r>
              <a:rPr lang="en-US" sz="1700" dirty="0" smtClean="0"/>
              <a:t>e</a:t>
            </a:r>
            <a:r>
              <a:rPr lang="en-US" sz="1700" dirty="0"/>
              <a:t>m</a:t>
            </a:r>
            <a:r>
              <a:rPr lang="en-US" sz="1700" dirty="0" smtClean="0"/>
              <a:t>ulates DOS environment, can mount host folders as disks, floppy and CD images</a:t>
            </a:r>
          </a:p>
          <a:p>
            <a:pPr marL="0" indent="0">
              <a:buNone/>
            </a:pPr>
            <a:r>
              <a:rPr lang="en-US" sz="1700" dirty="0" smtClean="0"/>
              <a:t>vanilla </a:t>
            </a:r>
            <a:r>
              <a:rPr lang="en-US" sz="1700" dirty="0" smtClean="0">
                <a:hlinkClick r:id="rId3"/>
              </a:rPr>
              <a:t>DOSBox</a:t>
            </a:r>
            <a:r>
              <a:rPr lang="en-US" sz="1700" dirty="0" smtClean="0"/>
              <a:t> builds are games-oriented and feature-limited, doesn’t cycle-accurately emulate VGA well, had trouble with tricky stuff, seldom updates</a:t>
            </a:r>
          </a:p>
          <a:p>
            <a:pPr marL="0" indent="0">
              <a:buNone/>
            </a:pPr>
            <a:r>
              <a:rPr lang="en-US" sz="1700" dirty="0" smtClean="0"/>
              <a:t>…fortunately, as it’s open-source, better forks exist, i.e. </a:t>
            </a:r>
            <a:r>
              <a:rPr lang="en-US" sz="1700" dirty="0" smtClean="0">
                <a:hlinkClick r:id="rId4"/>
              </a:rPr>
              <a:t>DOSBox-X</a:t>
            </a:r>
            <a:r>
              <a:rPr lang="en-US" sz="1700" dirty="0" smtClean="0"/>
              <a:t>:</a:t>
            </a:r>
          </a:p>
          <a:p>
            <a:r>
              <a:rPr lang="en-US" sz="1700" dirty="0"/>
              <a:t>e</a:t>
            </a:r>
            <a:r>
              <a:rPr lang="en-US" sz="1700" dirty="0" smtClean="0"/>
              <a:t>mulates everything from PC/XT to Pentium Pro/MMX, and even PC-98!</a:t>
            </a:r>
          </a:p>
          <a:p>
            <a:r>
              <a:rPr lang="en-US" sz="1700" dirty="0"/>
              <a:t>n</a:t>
            </a:r>
            <a:r>
              <a:rPr lang="en-US" sz="1700" dirty="0" smtClean="0"/>
              <a:t>ear perfect VGA emulation (still improving but runs 99% of demos great), great SB/GUS support, emulates SVGA (as S3 Trio64) and 3dfx Voodoo well</a:t>
            </a:r>
          </a:p>
          <a:p>
            <a:r>
              <a:rPr lang="en-US" sz="1700" dirty="0"/>
              <a:t>c</a:t>
            </a:r>
            <a:r>
              <a:rPr lang="en-US" sz="1700" dirty="0" smtClean="0"/>
              <a:t>an boot and run Windows 3.x/95/98 (if you really wants it :)</a:t>
            </a:r>
          </a:p>
          <a:p>
            <a:r>
              <a:rPr lang="en-US" sz="1700" dirty="0" smtClean="0"/>
              <a:t>works on Windows, Linux and </a:t>
            </a:r>
            <a:r>
              <a:rPr lang="en-US" sz="1700" dirty="0" err="1" smtClean="0"/>
              <a:t>macOS</a:t>
            </a:r>
            <a:r>
              <a:rPr lang="en-US" sz="1700" dirty="0" smtClean="0"/>
              <a:t>, and even able to run under real MS-DOS! :)</a:t>
            </a:r>
          </a:p>
        </p:txBody>
      </p:sp>
    </p:spTree>
    <p:extLst>
      <p:ext uri="{BB962C8B-B14F-4D97-AF65-F5344CB8AC3E}">
        <p14:creationId xmlns:p14="http://schemas.microsoft.com/office/powerpoint/2010/main" val="718221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323528" y="123478"/>
            <a:ext cx="8219256" cy="686413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 smtClean="0"/>
              <a:t>emulators</a:t>
            </a:r>
            <a:r>
              <a:rPr lang="en-US" sz="3600" dirty="0" smtClean="0"/>
              <a:t> :: </a:t>
            </a:r>
            <a:r>
              <a:rPr lang="en-US" sz="3600" dirty="0" err="1" smtClean="0"/>
              <a:t>pcem</a:t>
            </a:r>
            <a:endParaRPr lang="ru-RU" sz="3600" dirty="0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30C87-1511-491E-BD2D-7C6D6654AA18}" type="slidenum">
              <a:rPr lang="ru-RU" smtClean="0"/>
              <a:t>37</a:t>
            </a:fld>
            <a:endParaRPr lang="ru-RU"/>
          </a:p>
        </p:txBody>
      </p:sp>
      <p:sp>
        <p:nvSpPr>
          <p:cNvPr id="7" name="Объект 2"/>
          <p:cNvSpPr txBox="1">
            <a:spLocks/>
          </p:cNvSpPr>
          <p:nvPr/>
        </p:nvSpPr>
        <p:spPr>
          <a:xfrm>
            <a:off x="251520" y="843558"/>
            <a:ext cx="8568952" cy="3983614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c</a:t>
            </a:r>
            <a:r>
              <a:rPr lang="en-US" sz="2000" dirty="0" smtClean="0"/>
              <a:t>ontrary to DOSBox and like other platforms emulators, emulates full PC environment</a:t>
            </a:r>
          </a:p>
          <a:p>
            <a:r>
              <a:rPr lang="en-US" sz="2000" dirty="0" smtClean="0"/>
              <a:t>cycle-exact device emulation (the 8088+GCA configuration runs 8088 MPH almost perfectly)</a:t>
            </a:r>
          </a:p>
          <a:p>
            <a:r>
              <a:rPr lang="en-US" sz="2000" dirty="0"/>
              <a:t>e</a:t>
            </a:r>
            <a:r>
              <a:rPr lang="en-US" sz="2000" dirty="0" smtClean="0"/>
              <a:t>mulates lots of devices (floppy and hard drives, CGA/EGA/VGA + several SVGA models, SB16/AWE32/GUS/</a:t>
            </a:r>
            <a:r>
              <a:rPr lang="en-US" sz="2000" dirty="0" err="1" smtClean="0"/>
              <a:t>Interwave</a:t>
            </a:r>
            <a:r>
              <a:rPr lang="en-US" sz="2000" dirty="0" smtClean="0"/>
              <a:t>, 3dfx Voodoo and much more)</a:t>
            </a:r>
          </a:p>
          <a:p>
            <a:r>
              <a:rPr lang="en-US" sz="2000" dirty="0"/>
              <a:t>e</a:t>
            </a:r>
            <a:r>
              <a:rPr lang="en-US" sz="2000" dirty="0" smtClean="0"/>
              <a:t>asy to adjust configuration – from 8088/4.77MHz to Pentium MMX/II</a:t>
            </a:r>
          </a:p>
          <a:p>
            <a:r>
              <a:rPr lang="en-US" sz="2000" dirty="0" smtClean="0"/>
              <a:t>uses real hardware ROMs (not HLE like DOSBox), you have to find them on the Internet and place in emulator ROM folder</a:t>
            </a:r>
          </a:p>
          <a:p>
            <a:endParaRPr lang="en-US" sz="2000" dirty="0" smtClean="0"/>
          </a:p>
          <a:p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4263664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323528" y="205979"/>
            <a:ext cx="8219256" cy="686413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 err="1" smtClean="0"/>
              <a:t>sizecoding</a:t>
            </a:r>
            <a:endParaRPr lang="ru-RU" sz="3600" dirty="0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30C87-1511-491E-BD2D-7C6D6654AA18}" type="slidenum">
              <a:rPr lang="ru-RU" smtClean="0"/>
              <a:t>38</a:t>
            </a:fld>
            <a:endParaRPr lang="ru-RU"/>
          </a:p>
        </p:txBody>
      </p:sp>
      <p:sp>
        <p:nvSpPr>
          <p:cNvPr id="6" name="Объект 2"/>
          <p:cNvSpPr txBox="1">
            <a:spLocks/>
          </p:cNvSpPr>
          <p:nvPr/>
        </p:nvSpPr>
        <p:spPr>
          <a:xfrm>
            <a:off x="323528" y="892392"/>
            <a:ext cx="8496944" cy="45522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 smtClean="0"/>
              <a:t>art of making audiovisual stuff in extremely tiny </a:t>
            </a:r>
            <a:r>
              <a:rPr lang="en-US" sz="2400" dirty="0" err="1" smtClean="0"/>
              <a:t>executables</a:t>
            </a:r>
            <a:endParaRPr lang="en-US" sz="2400" dirty="0" smtClean="0"/>
          </a:p>
          <a:p>
            <a:pPr marL="0" indent="0" algn="ctr">
              <a:buNone/>
            </a:pPr>
            <a:r>
              <a:rPr lang="en-US" sz="2400" dirty="0" smtClean="0"/>
              <a:t>(512 bytes or less )</a:t>
            </a:r>
          </a:p>
        </p:txBody>
      </p:sp>
    </p:spTree>
    <p:extLst>
      <p:ext uri="{BB962C8B-B14F-4D97-AF65-F5344CB8AC3E}">
        <p14:creationId xmlns:p14="http://schemas.microsoft.com/office/powerpoint/2010/main" val="501585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323528" y="205979"/>
            <a:ext cx="8219256" cy="686413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 err="1"/>
              <a:t>s</a:t>
            </a:r>
            <a:r>
              <a:rPr lang="en-US" sz="3600" dirty="0" err="1" smtClean="0"/>
              <a:t>izecoding</a:t>
            </a:r>
            <a:r>
              <a:rPr lang="en-US" sz="3600" dirty="0" smtClean="0"/>
              <a:t> :: why dos?</a:t>
            </a:r>
            <a:endParaRPr lang="ru-RU" sz="3600" dirty="0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30C87-1511-491E-BD2D-7C6D6654AA18}" type="slidenum">
              <a:rPr lang="ru-RU" smtClean="0"/>
              <a:t>39</a:t>
            </a:fld>
            <a:endParaRPr lang="ru-RU"/>
          </a:p>
        </p:txBody>
      </p:sp>
      <p:sp>
        <p:nvSpPr>
          <p:cNvPr id="5" name="Объект 2"/>
          <p:cNvSpPr txBox="1">
            <a:spLocks/>
          </p:cNvSpPr>
          <p:nvPr/>
        </p:nvSpPr>
        <p:spPr>
          <a:xfrm>
            <a:off x="323528" y="892392"/>
            <a:ext cx="5256584" cy="369558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700" dirty="0" smtClean="0"/>
          </a:p>
        </p:txBody>
      </p:sp>
    </p:spTree>
    <p:extLst>
      <p:ext uri="{BB962C8B-B14F-4D97-AF65-F5344CB8AC3E}">
        <p14:creationId xmlns:p14="http://schemas.microsoft.com/office/powerpoint/2010/main" val="659465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323528" y="205979"/>
            <a:ext cx="8219256" cy="686413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 err="1" smtClean="0"/>
              <a:t>ms-dos</a:t>
            </a:r>
            <a:r>
              <a:rPr lang="en-US" sz="3600" dirty="0" smtClean="0"/>
              <a:t> </a:t>
            </a:r>
            <a:r>
              <a:rPr lang="en-US" sz="3600" dirty="0" err="1" smtClean="0"/>
              <a:t>demoscene</a:t>
            </a:r>
            <a:r>
              <a:rPr lang="en-US" sz="3600" dirty="0"/>
              <a:t> </a:t>
            </a:r>
            <a:r>
              <a:rPr lang="en-US" sz="3600" dirty="0" smtClean="0"/>
              <a:t>:: the birth:: 1991</a:t>
            </a:r>
            <a:endParaRPr lang="ru-RU" sz="3600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30C87-1511-491E-BD2D-7C6D6654AA18}" type="slidenum">
              <a:rPr lang="ru-RU" smtClean="0"/>
              <a:t>4</a:t>
            </a:fld>
            <a:endParaRPr lang="ru-RU"/>
          </a:p>
        </p:txBody>
      </p:sp>
      <p:sp>
        <p:nvSpPr>
          <p:cNvPr id="15" name="Объект 2"/>
          <p:cNvSpPr txBox="1">
            <a:spLocks/>
          </p:cNvSpPr>
          <p:nvPr/>
        </p:nvSpPr>
        <p:spPr>
          <a:xfrm>
            <a:off x="323528" y="892392"/>
            <a:ext cx="5256584" cy="405562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endParaRPr lang="en-US" sz="1800" dirty="0" smtClean="0">
              <a:sym typeface="Wingdings" panose="05000000000000000000" pitchFamily="2" charset="2"/>
            </a:endParaRPr>
          </a:p>
        </p:txBody>
      </p:sp>
      <p:sp>
        <p:nvSpPr>
          <p:cNvPr id="16" name="Объект 2"/>
          <p:cNvSpPr txBox="1">
            <a:spLocks/>
          </p:cNvSpPr>
          <p:nvPr/>
        </p:nvSpPr>
        <p:spPr>
          <a:xfrm>
            <a:off x="475928" y="1044792"/>
            <a:ext cx="8344544" cy="138294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2800" dirty="0" smtClean="0">
                <a:sym typeface="Wingdings" panose="05000000000000000000" pitchFamily="2" charset="2"/>
              </a:rPr>
              <a:t>…slowly drifting towards complex vector worlds ….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395536" y="3867894"/>
            <a:ext cx="22300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sz="1400" dirty="0" smtClean="0">
                <a:sym typeface="Wingdings" panose="05000000000000000000" pitchFamily="2" charset="2"/>
              </a:rPr>
              <a:t>Vicky by The Space Pigs (1991)</a:t>
            </a:r>
            <a:endParaRPr lang="en-US" sz="1400" dirty="0">
              <a:sym typeface="Wingdings" panose="05000000000000000000" pitchFamily="2" charset="2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6444208" y="3939902"/>
            <a:ext cx="20162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sz="1400" dirty="0" err="1" smtClean="0">
                <a:sym typeface="Wingdings" panose="05000000000000000000" pitchFamily="2" charset="2"/>
              </a:rPr>
              <a:t>Cronologia</a:t>
            </a:r>
            <a:r>
              <a:rPr lang="en-US" sz="1400" dirty="0" smtClean="0">
                <a:sym typeface="Wingdings" panose="05000000000000000000" pitchFamily="2" charset="2"/>
              </a:rPr>
              <a:t> by </a:t>
            </a:r>
            <a:r>
              <a:rPr lang="en-US" sz="1400" dirty="0" err="1" smtClean="0">
                <a:sym typeface="Wingdings" panose="05000000000000000000" pitchFamily="2" charset="2"/>
              </a:rPr>
              <a:t>Cascada</a:t>
            </a:r>
            <a:r>
              <a:rPr lang="en-US" sz="1400" dirty="0" smtClean="0">
                <a:sym typeface="Wingdings" panose="05000000000000000000" pitchFamily="2" charset="2"/>
              </a:rPr>
              <a:t> (1991)</a:t>
            </a:r>
            <a:endParaRPr lang="en-US" sz="1400" dirty="0">
              <a:sym typeface="Wingdings" panose="05000000000000000000" pitchFamily="2" charset="2"/>
            </a:endParaRPr>
          </a:p>
        </p:txBody>
      </p:sp>
      <p:pic>
        <p:nvPicPr>
          <p:cNvPr id="4097" name="Picture 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1779545"/>
            <a:ext cx="2722062" cy="204166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8" name="Picture 2" descr="F:\emul\DOSBox-X_mmx\capture\vicky_00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762" y="1779662"/>
            <a:ext cx="2722062" cy="2041547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6546" y="2105000"/>
            <a:ext cx="2935614" cy="183490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Прямоугольник 11"/>
          <p:cNvSpPr/>
          <p:nvPr/>
        </p:nvSpPr>
        <p:spPr>
          <a:xfrm>
            <a:off x="3429333" y="4033738"/>
            <a:ext cx="22300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sz="1400" dirty="0" err="1" smtClean="0">
                <a:sym typeface="Wingdings" panose="05000000000000000000" pitchFamily="2" charset="2"/>
              </a:rPr>
              <a:t>VectorDemo</a:t>
            </a:r>
            <a:r>
              <a:rPr lang="en-US" sz="1400" dirty="0" smtClean="0">
                <a:sym typeface="Wingdings" panose="05000000000000000000" pitchFamily="2" charset="2"/>
              </a:rPr>
              <a:t> by </a:t>
            </a:r>
            <a:r>
              <a:rPr lang="en-US" sz="1400" dirty="0" err="1" smtClean="0">
                <a:sym typeface="Wingdings" panose="05000000000000000000" pitchFamily="2" charset="2"/>
              </a:rPr>
              <a:t>Ultraforce</a:t>
            </a:r>
            <a:r>
              <a:rPr lang="en-US" sz="1400" dirty="0" smtClean="0">
                <a:sym typeface="Wingdings" panose="05000000000000000000" pitchFamily="2" charset="2"/>
              </a:rPr>
              <a:t> (1991)</a:t>
            </a:r>
            <a:endParaRPr lang="en-US" sz="1400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677194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323528" y="205979"/>
            <a:ext cx="8219256" cy="686413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 err="1" smtClean="0"/>
              <a:t>ms-dos</a:t>
            </a:r>
            <a:r>
              <a:rPr lang="en-US" sz="3600" dirty="0" smtClean="0"/>
              <a:t> </a:t>
            </a:r>
            <a:r>
              <a:rPr lang="en-US" sz="3600" dirty="0" err="1" smtClean="0"/>
              <a:t>demoscene</a:t>
            </a:r>
            <a:r>
              <a:rPr lang="en-US" sz="3600" dirty="0"/>
              <a:t> </a:t>
            </a:r>
            <a:r>
              <a:rPr lang="en-US" sz="3600" dirty="0" smtClean="0"/>
              <a:t>:: the birth :: 1992 </a:t>
            </a:r>
            <a:endParaRPr lang="ru-RU" sz="3600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30C87-1511-491E-BD2D-7C6D6654AA18}" type="slidenum">
              <a:rPr lang="ru-RU" smtClean="0"/>
              <a:t>5</a:t>
            </a:fld>
            <a:endParaRPr lang="ru-RU"/>
          </a:p>
        </p:txBody>
      </p:sp>
      <p:sp>
        <p:nvSpPr>
          <p:cNvPr id="16" name="Объект 2"/>
          <p:cNvSpPr txBox="1">
            <a:spLocks/>
          </p:cNvSpPr>
          <p:nvPr/>
        </p:nvSpPr>
        <p:spPr>
          <a:xfrm>
            <a:off x="395536" y="921184"/>
            <a:ext cx="8064896" cy="49843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sz="1800" dirty="0" smtClean="0">
                <a:sym typeface="Wingdings" panose="05000000000000000000" pitchFamily="2" charset="2"/>
              </a:rPr>
              <a:t>eventually reaching Amiga level of complexity with rapid performance growth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251520" y="3851126"/>
            <a:ext cx="290681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dirty="0">
                <a:sym typeface="Wingdings" panose="05000000000000000000" pitchFamily="2" charset="2"/>
              </a:rPr>
              <a:t>Unreal by Future Crew (1992)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5940152" y="3869635"/>
            <a:ext cx="28803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dirty="0" smtClean="0">
                <a:sym typeface="Wingdings" panose="05000000000000000000" pitchFamily="2" charset="2"/>
              </a:rPr>
              <a:t>Amnesia by Renaissance (1992</a:t>
            </a:r>
            <a:r>
              <a:rPr lang="en-US" dirty="0">
                <a:sym typeface="Wingdings" panose="05000000000000000000" pitchFamily="2" charset="2"/>
              </a:rPr>
              <a:t>)</a:t>
            </a:r>
          </a:p>
        </p:txBody>
      </p:sp>
      <p:sp>
        <p:nvSpPr>
          <p:cNvPr id="9" name="Прямоугольник 8"/>
          <p:cNvSpPr/>
          <p:nvPr/>
        </p:nvSpPr>
        <p:spPr>
          <a:xfrm>
            <a:off x="3203848" y="1419622"/>
            <a:ext cx="259228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sz="1400" dirty="0" smtClean="0">
                <a:sym typeface="Wingdings" panose="05000000000000000000" pitchFamily="2" charset="2"/>
              </a:rPr>
              <a:t>Assembly 1992 – the first major </a:t>
            </a:r>
            <a:r>
              <a:rPr lang="en-US" sz="1400" dirty="0" err="1" smtClean="0">
                <a:sym typeface="Wingdings" panose="05000000000000000000" pitchFamily="2" charset="2"/>
              </a:rPr>
              <a:t>demoparty</a:t>
            </a:r>
            <a:r>
              <a:rPr lang="en-US" sz="1400" dirty="0" smtClean="0">
                <a:sym typeface="Wingdings" panose="05000000000000000000" pitchFamily="2" charset="2"/>
              </a:rPr>
              <a:t> with PC compos</a:t>
            </a:r>
            <a:endParaRPr lang="en-US" sz="1400" dirty="0">
              <a:sym typeface="Wingdings" panose="05000000000000000000" pitchFamily="2" charset="2"/>
            </a:endParaRPr>
          </a:p>
        </p:txBody>
      </p:sp>
      <p:pic>
        <p:nvPicPr>
          <p:cNvPr id="5122" name="Picture 2" descr="http://www.slengpung.com/v3_5/image.php?id=7626&amp;resolution=0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2739" y="1942842"/>
            <a:ext cx="2465405" cy="1849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978935"/>
            <a:ext cx="2906818" cy="18169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5" name="Picture 5" descr="https://media.demozoo.org/screens/o/2f/19/9e13.102908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1939269"/>
            <a:ext cx="2520280" cy="1890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1083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323528" y="205979"/>
            <a:ext cx="8219256" cy="686413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 err="1" smtClean="0"/>
              <a:t>ms-dos</a:t>
            </a:r>
            <a:r>
              <a:rPr lang="en-US" sz="3600" dirty="0" smtClean="0"/>
              <a:t> </a:t>
            </a:r>
            <a:r>
              <a:rPr lang="en-US" sz="3600" dirty="0" err="1" smtClean="0"/>
              <a:t>demoscene</a:t>
            </a:r>
            <a:r>
              <a:rPr lang="en-US" sz="3600" dirty="0"/>
              <a:t> </a:t>
            </a:r>
            <a:r>
              <a:rPr lang="en-US" sz="3600" dirty="0" smtClean="0"/>
              <a:t>:: the birth :: 1993 </a:t>
            </a:r>
            <a:endParaRPr lang="ru-RU" sz="3600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30C87-1511-491E-BD2D-7C6D6654AA18}" type="slidenum">
              <a:rPr lang="ru-RU" smtClean="0"/>
              <a:t>6</a:t>
            </a:fld>
            <a:endParaRPr lang="ru-RU"/>
          </a:p>
        </p:txBody>
      </p:sp>
      <p:sp>
        <p:nvSpPr>
          <p:cNvPr id="16" name="Объект 2"/>
          <p:cNvSpPr txBox="1">
            <a:spLocks/>
          </p:cNvSpPr>
          <p:nvPr/>
        </p:nvSpPr>
        <p:spPr>
          <a:xfrm>
            <a:off x="457200" y="1065200"/>
            <a:ext cx="8147248" cy="49843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sz="1800" dirty="0" smtClean="0">
                <a:sym typeface="Wingdings" panose="05000000000000000000" pitchFamily="2" charset="2"/>
              </a:rPr>
              <a:t>... </a:t>
            </a:r>
            <a:r>
              <a:rPr lang="en-US" sz="1800" dirty="0">
                <a:sym typeface="Wingdings" panose="05000000000000000000" pitchFamily="2" charset="2"/>
              </a:rPr>
              <a:t>a</a:t>
            </a:r>
            <a:r>
              <a:rPr lang="en-US" sz="1800" dirty="0" smtClean="0">
                <a:sym typeface="Wingdings" panose="05000000000000000000" pitchFamily="2" charset="2"/>
              </a:rPr>
              <a:t>nd driving beyond four channel MODs with new trackers and hardware like GUS …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395536" y="3795886"/>
            <a:ext cx="23042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dirty="0" smtClean="0">
                <a:sym typeface="Wingdings" panose="05000000000000000000" pitchFamily="2" charset="2"/>
              </a:rPr>
              <a:t>Second Reality by </a:t>
            </a:r>
            <a:r>
              <a:rPr lang="en-US" dirty="0">
                <a:sym typeface="Wingdings" panose="05000000000000000000" pitchFamily="2" charset="2"/>
              </a:rPr>
              <a:t>Future Crew (</a:t>
            </a:r>
            <a:r>
              <a:rPr lang="en-US" dirty="0" smtClean="0">
                <a:sym typeface="Wingdings" panose="05000000000000000000" pitchFamily="2" charset="2"/>
              </a:rPr>
              <a:t>1993)</a:t>
            </a:r>
            <a:endParaRPr lang="en-US" dirty="0">
              <a:sym typeface="Wingdings" panose="05000000000000000000" pitchFamily="2" charset="2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6045340" y="3795886"/>
            <a:ext cx="275337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dirty="0">
                <a:sym typeface="Wingdings" panose="05000000000000000000" pitchFamily="2" charset="2"/>
              </a:rPr>
              <a:t>Crystal </a:t>
            </a:r>
            <a:r>
              <a:rPr lang="en-US" dirty="0" smtClean="0">
                <a:sym typeface="Wingdings" panose="05000000000000000000" pitchFamily="2" charset="2"/>
              </a:rPr>
              <a:t>Dream II </a:t>
            </a:r>
            <a:r>
              <a:rPr lang="en-US" dirty="0">
                <a:sym typeface="Wingdings" panose="05000000000000000000" pitchFamily="2" charset="2"/>
              </a:rPr>
              <a:t>by Triton (</a:t>
            </a:r>
            <a:r>
              <a:rPr lang="en-US" dirty="0" smtClean="0">
                <a:sym typeface="Wingdings" panose="05000000000000000000" pitchFamily="2" charset="2"/>
              </a:rPr>
              <a:t>1993)</a:t>
            </a:r>
            <a:endParaRPr lang="en-US" dirty="0">
              <a:sym typeface="Wingdings" panose="05000000000000000000" pitchFamily="2" charset="2"/>
            </a:endParaRPr>
          </a:p>
        </p:txBody>
      </p:sp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7094" y="1995686"/>
            <a:ext cx="2767455" cy="172983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Прямоугольник 11"/>
          <p:cNvSpPr/>
          <p:nvPr/>
        </p:nvSpPr>
        <p:spPr>
          <a:xfrm>
            <a:off x="3275856" y="3795886"/>
            <a:ext cx="23042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dirty="0" smtClean="0">
                <a:sym typeface="Wingdings" panose="05000000000000000000" pitchFamily="2" charset="2"/>
              </a:rPr>
              <a:t>Untitled by Dust (1993)</a:t>
            </a:r>
            <a:endParaRPr lang="en-US" dirty="0">
              <a:sym typeface="Wingdings" panose="05000000000000000000" pitchFamily="2" charset="2"/>
            </a:endParaRPr>
          </a:p>
        </p:txBody>
      </p:sp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1995686"/>
            <a:ext cx="2736304" cy="171036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89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950988"/>
            <a:ext cx="2836328" cy="17728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78724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323528" y="205979"/>
            <a:ext cx="8219256" cy="686413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 err="1" smtClean="0"/>
              <a:t>ms-dos</a:t>
            </a:r>
            <a:r>
              <a:rPr lang="en-US" sz="3600" dirty="0" smtClean="0"/>
              <a:t> </a:t>
            </a:r>
            <a:r>
              <a:rPr lang="en-US" sz="3600" dirty="0" err="1" smtClean="0"/>
              <a:t>demoscene</a:t>
            </a:r>
            <a:r>
              <a:rPr lang="en-US" sz="3600" dirty="0"/>
              <a:t> </a:t>
            </a:r>
            <a:r>
              <a:rPr lang="en-US" sz="3600" dirty="0" smtClean="0"/>
              <a:t>:: the golden age:: 1994 </a:t>
            </a:r>
            <a:endParaRPr lang="ru-RU" sz="3600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30C87-1511-491E-BD2D-7C6D6654AA18}" type="slidenum">
              <a:rPr lang="ru-RU" smtClean="0"/>
              <a:t>7</a:t>
            </a:fld>
            <a:endParaRPr lang="ru-RU"/>
          </a:p>
        </p:txBody>
      </p:sp>
      <p:sp>
        <p:nvSpPr>
          <p:cNvPr id="16" name="Объект 2"/>
          <p:cNvSpPr txBox="1">
            <a:spLocks/>
          </p:cNvSpPr>
          <p:nvPr/>
        </p:nvSpPr>
        <p:spPr>
          <a:xfrm>
            <a:off x="323528" y="1050900"/>
            <a:ext cx="8547198" cy="49843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sz="2200" dirty="0" smtClean="0">
                <a:sym typeface="Wingdings" panose="05000000000000000000" pitchFamily="2" charset="2"/>
              </a:rPr>
              <a:t>... quickly catching up </a:t>
            </a:r>
            <a:r>
              <a:rPr lang="en-US" sz="2200" dirty="0" smtClean="0">
                <a:sym typeface="Wingdings" panose="05000000000000000000" pitchFamily="2" charset="2"/>
              </a:rPr>
              <a:t>with and beyond the new Amiga AGA capabilities </a:t>
            </a:r>
            <a:r>
              <a:rPr lang="en-US" sz="2200" dirty="0" smtClean="0">
                <a:sym typeface="Wingdings" panose="05000000000000000000" pitchFamily="2" charset="2"/>
              </a:rPr>
              <a:t>…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323528" y="3795886"/>
            <a:ext cx="266181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dirty="0" smtClean="0">
                <a:sym typeface="Wingdings" panose="05000000000000000000" pitchFamily="2" charset="2"/>
              </a:rPr>
              <a:t>Verses by Electromotive Force </a:t>
            </a:r>
            <a:r>
              <a:rPr lang="en-US" dirty="0">
                <a:sym typeface="Wingdings" panose="05000000000000000000" pitchFamily="2" charset="2"/>
              </a:rPr>
              <a:t>(</a:t>
            </a:r>
            <a:r>
              <a:rPr lang="en-US" dirty="0" smtClean="0">
                <a:sym typeface="Wingdings" panose="05000000000000000000" pitchFamily="2" charset="2"/>
              </a:rPr>
              <a:t>1994)</a:t>
            </a:r>
            <a:endParaRPr lang="en-US" dirty="0">
              <a:sym typeface="Wingdings" panose="05000000000000000000" pitchFamily="2" charset="2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6045340" y="3795886"/>
            <a:ext cx="275337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dirty="0" smtClean="0">
                <a:sym typeface="Wingdings" panose="05000000000000000000" pitchFamily="2" charset="2"/>
              </a:rPr>
              <a:t>No! by </a:t>
            </a:r>
            <a:r>
              <a:rPr lang="en-US" dirty="0" err="1" smtClean="0">
                <a:sym typeface="Wingdings" panose="05000000000000000000" pitchFamily="2" charset="2"/>
              </a:rPr>
              <a:t>NoooN</a:t>
            </a:r>
            <a:r>
              <a:rPr lang="en-US" dirty="0" smtClean="0">
                <a:sym typeface="Wingdings" panose="05000000000000000000" pitchFamily="2" charset="2"/>
              </a:rPr>
              <a:t> (1994)</a:t>
            </a:r>
            <a:endParaRPr lang="en-US" dirty="0">
              <a:sym typeface="Wingdings" panose="05000000000000000000" pitchFamily="2" charset="2"/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3419872" y="3869635"/>
            <a:ext cx="23042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dirty="0" err="1" smtClean="0">
                <a:sym typeface="Wingdings" panose="05000000000000000000" pitchFamily="2" charset="2"/>
              </a:rPr>
              <a:t>Cyboman</a:t>
            </a:r>
            <a:r>
              <a:rPr lang="en-US" dirty="0" smtClean="0">
                <a:sym typeface="Wingdings" panose="05000000000000000000" pitchFamily="2" charset="2"/>
              </a:rPr>
              <a:t> 2 by Complex (1994)</a:t>
            </a:r>
            <a:endParaRPr lang="en-US" dirty="0">
              <a:sym typeface="Wingdings" panose="05000000000000000000" pitchFamily="2" charset="2"/>
            </a:endParaRP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347" y="1993945"/>
            <a:ext cx="2882805" cy="18019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5340" y="1989428"/>
            <a:ext cx="2890032" cy="18064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2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485" y="2008627"/>
            <a:ext cx="2836339" cy="17728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86124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323528" y="205979"/>
            <a:ext cx="8219256" cy="686413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 err="1" smtClean="0"/>
              <a:t>ms-dos</a:t>
            </a:r>
            <a:r>
              <a:rPr lang="en-US" sz="3600" dirty="0" smtClean="0"/>
              <a:t> </a:t>
            </a:r>
            <a:r>
              <a:rPr lang="en-US" sz="3600" dirty="0" err="1" smtClean="0"/>
              <a:t>demoscene</a:t>
            </a:r>
            <a:r>
              <a:rPr lang="en-US" sz="3600" dirty="0"/>
              <a:t> </a:t>
            </a:r>
            <a:r>
              <a:rPr lang="en-US" sz="3600" dirty="0" smtClean="0"/>
              <a:t>:: the golden age:: 1995 </a:t>
            </a:r>
            <a:endParaRPr lang="ru-RU" sz="3600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30C87-1511-491E-BD2D-7C6D6654AA18}" type="slidenum">
              <a:rPr lang="ru-RU" smtClean="0"/>
              <a:t>8</a:t>
            </a:fld>
            <a:endParaRPr lang="ru-RU" dirty="0"/>
          </a:p>
        </p:txBody>
      </p:sp>
      <p:sp>
        <p:nvSpPr>
          <p:cNvPr id="16" name="Объект 2"/>
          <p:cNvSpPr txBox="1">
            <a:spLocks/>
          </p:cNvSpPr>
          <p:nvPr/>
        </p:nvSpPr>
        <p:spPr>
          <a:xfrm>
            <a:off x="323528" y="1065200"/>
            <a:ext cx="8547198" cy="49843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sz="2400" dirty="0" smtClean="0">
                <a:sym typeface="Wingdings" panose="05000000000000000000" pitchFamily="2" charset="2"/>
              </a:rPr>
              <a:t>... expanding to high resolution and </a:t>
            </a:r>
            <a:r>
              <a:rPr lang="en-US" sz="2400" dirty="0" err="1" smtClean="0">
                <a:sym typeface="Wingdings" panose="05000000000000000000" pitchFamily="2" charset="2"/>
              </a:rPr>
              <a:t>phong</a:t>
            </a:r>
            <a:r>
              <a:rPr lang="en-US" sz="2400" dirty="0" smtClean="0">
                <a:sym typeface="Wingdings" panose="05000000000000000000" pitchFamily="2" charset="2"/>
              </a:rPr>
              <a:t> shaded duck.3ds land …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326013" y="3797627"/>
            <a:ext cx="266181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dirty="0" err="1" smtClean="0">
                <a:sym typeface="Wingdings" panose="05000000000000000000" pitchFamily="2" charset="2"/>
              </a:rPr>
              <a:t>Caero</a:t>
            </a:r>
            <a:r>
              <a:rPr lang="en-US" dirty="0" smtClean="0">
                <a:sym typeface="Wingdings" panose="05000000000000000000" pitchFamily="2" charset="2"/>
              </a:rPr>
              <a:t> by Electromotive Force </a:t>
            </a:r>
            <a:r>
              <a:rPr lang="en-US" dirty="0">
                <a:sym typeface="Wingdings" panose="05000000000000000000" pitchFamily="2" charset="2"/>
              </a:rPr>
              <a:t>(</a:t>
            </a:r>
            <a:r>
              <a:rPr lang="en-US" dirty="0" smtClean="0">
                <a:sym typeface="Wingdings" panose="05000000000000000000" pitchFamily="2" charset="2"/>
              </a:rPr>
              <a:t>1995)</a:t>
            </a:r>
            <a:endParaRPr lang="en-US" dirty="0">
              <a:sym typeface="Wingdings" panose="05000000000000000000" pitchFamily="2" charset="2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6045340" y="3869635"/>
            <a:ext cx="275337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dirty="0" smtClean="0">
                <a:sym typeface="Wingdings" panose="05000000000000000000" pitchFamily="2" charset="2"/>
              </a:rPr>
              <a:t> Stars: Wonders of the World by </a:t>
            </a:r>
            <a:r>
              <a:rPr lang="en-US" dirty="0" err="1" smtClean="0">
                <a:sym typeface="Wingdings" panose="05000000000000000000" pitchFamily="2" charset="2"/>
              </a:rPr>
              <a:t>NoooN</a:t>
            </a:r>
            <a:r>
              <a:rPr lang="en-US" dirty="0" smtClean="0">
                <a:sym typeface="Wingdings" panose="05000000000000000000" pitchFamily="2" charset="2"/>
              </a:rPr>
              <a:t> (1995)</a:t>
            </a:r>
            <a:endParaRPr lang="en-US" dirty="0">
              <a:sym typeface="Wingdings" panose="05000000000000000000" pitchFamily="2" charset="2"/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3275856" y="3797627"/>
            <a:ext cx="23042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dirty="0" smtClean="0">
                <a:sym typeface="Wingdings" panose="05000000000000000000" pitchFamily="2" charset="2"/>
              </a:rPr>
              <a:t>Drift by Wild Light (1995)</a:t>
            </a:r>
            <a:endParaRPr lang="en-US" dirty="0">
              <a:sym typeface="Wingdings" panose="05000000000000000000" pitchFamily="2" charset="2"/>
            </a:endParaRP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923678"/>
            <a:ext cx="2873053" cy="17958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1955021"/>
            <a:ext cx="2829877" cy="17688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36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1205" y="1928033"/>
            <a:ext cx="2873052" cy="17958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472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323528" y="205979"/>
            <a:ext cx="8219256" cy="686413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 err="1" smtClean="0"/>
              <a:t>ms-dos</a:t>
            </a:r>
            <a:r>
              <a:rPr lang="en-US" sz="3600" dirty="0" smtClean="0"/>
              <a:t> </a:t>
            </a:r>
            <a:r>
              <a:rPr lang="en-US" sz="3600" dirty="0" err="1" smtClean="0"/>
              <a:t>demoscene</a:t>
            </a:r>
            <a:r>
              <a:rPr lang="en-US" sz="3600" dirty="0"/>
              <a:t> </a:t>
            </a:r>
            <a:r>
              <a:rPr lang="en-US" sz="3600" dirty="0" smtClean="0"/>
              <a:t>:: the golden age:: 1996 </a:t>
            </a:r>
            <a:endParaRPr lang="ru-RU" sz="3600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30C87-1511-491E-BD2D-7C6D6654AA18}" type="slidenum">
              <a:rPr lang="ru-RU" smtClean="0"/>
              <a:t>9</a:t>
            </a:fld>
            <a:endParaRPr lang="ru-RU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323528" y="3795886"/>
            <a:ext cx="266181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dirty="0" smtClean="0">
                <a:sym typeface="Wingdings" panose="05000000000000000000" pitchFamily="2" charset="2"/>
              </a:rPr>
              <a:t>Toasted by Cubic Team &amp; $</a:t>
            </a:r>
            <a:r>
              <a:rPr lang="en-US" dirty="0" err="1" smtClean="0">
                <a:sym typeface="Wingdings" panose="05000000000000000000" pitchFamily="2" charset="2"/>
              </a:rPr>
              <a:t>een</a:t>
            </a:r>
            <a:r>
              <a:rPr lang="en-US" dirty="0" smtClean="0">
                <a:sym typeface="Wingdings" panose="05000000000000000000" pitchFamily="2" charset="2"/>
              </a:rPr>
              <a:t> (1996)</a:t>
            </a:r>
            <a:endParaRPr lang="en-US" dirty="0">
              <a:sym typeface="Wingdings" panose="05000000000000000000" pitchFamily="2" charset="2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6045340" y="3795886"/>
            <a:ext cx="275337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dirty="0" smtClean="0">
                <a:sym typeface="Wingdings" panose="05000000000000000000" pitchFamily="2" charset="2"/>
              </a:rPr>
              <a:t>Inside by CNCD (1996)</a:t>
            </a:r>
            <a:endParaRPr lang="en-US" dirty="0">
              <a:sym typeface="Wingdings" panose="05000000000000000000" pitchFamily="2" charset="2"/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3347864" y="3795886"/>
            <a:ext cx="23042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dirty="0" smtClean="0">
                <a:sym typeface="Wingdings" panose="05000000000000000000" pitchFamily="2" charset="2"/>
              </a:rPr>
              <a:t>Contrast by </a:t>
            </a:r>
            <a:r>
              <a:rPr lang="en-US" dirty="0" err="1" smtClean="0">
                <a:sym typeface="Wingdings" panose="05000000000000000000" pitchFamily="2" charset="2"/>
              </a:rPr>
              <a:t>Oxygene</a:t>
            </a:r>
            <a:r>
              <a:rPr lang="en-US" dirty="0" smtClean="0">
                <a:sym typeface="Wingdings" panose="05000000000000000000" pitchFamily="2" charset="2"/>
              </a:rPr>
              <a:t> (1996)</a:t>
            </a:r>
            <a:endParaRPr lang="en-US" dirty="0">
              <a:sym typeface="Wingdings" panose="05000000000000000000" pitchFamily="2" charset="2"/>
            </a:endParaRPr>
          </a:p>
        </p:txBody>
      </p:sp>
      <p:pic>
        <p:nvPicPr>
          <p:cNvPr id="19457" name="Picture 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926648"/>
            <a:ext cx="2354510" cy="17659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1919512"/>
            <a:ext cx="2848113" cy="17802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926648"/>
            <a:ext cx="2808312" cy="17553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Объект 2"/>
          <p:cNvSpPr txBox="1">
            <a:spLocks/>
          </p:cNvSpPr>
          <p:nvPr/>
        </p:nvSpPr>
        <p:spPr>
          <a:xfrm>
            <a:off x="323528" y="1065200"/>
            <a:ext cx="8547198" cy="49843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sz="2400" dirty="0" smtClean="0">
                <a:sym typeface="Wingdings" panose="05000000000000000000" pitchFamily="2" charset="2"/>
              </a:rPr>
              <a:t>... </a:t>
            </a:r>
            <a:r>
              <a:rPr lang="en-US" sz="2400" dirty="0" err="1">
                <a:sym typeface="Wingdings" panose="05000000000000000000" pitchFamily="2" charset="2"/>
              </a:rPr>
              <a:t>s</a:t>
            </a:r>
            <a:r>
              <a:rPr lang="en-US" sz="2400" dirty="0" err="1" smtClean="0">
                <a:sym typeface="Wingdings" panose="05000000000000000000" pitchFamily="2" charset="2"/>
              </a:rPr>
              <a:t>qeezing</a:t>
            </a:r>
            <a:r>
              <a:rPr lang="en-US" sz="2400" dirty="0" smtClean="0">
                <a:sym typeface="Wingdings" panose="05000000000000000000" pitchFamily="2" charset="2"/>
              </a:rPr>
              <a:t> last bits from </a:t>
            </a:r>
            <a:r>
              <a:rPr lang="en-US" sz="2400" dirty="0" err="1" smtClean="0">
                <a:sym typeface="Wingdings" panose="05000000000000000000" pitchFamily="2" charset="2"/>
              </a:rPr>
              <a:t>freedirs</a:t>
            </a:r>
            <a:r>
              <a:rPr lang="en-US" sz="2400" dirty="0" smtClean="0">
                <a:sym typeface="Wingdings" panose="05000000000000000000" pitchFamily="2" charset="2"/>
              </a:rPr>
              <a:t> and lens flares </a:t>
            </a:r>
            <a:r>
              <a:rPr lang="en-US" sz="2400" dirty="0" smtClean="0">
                <a:sym typeface="Wingdings" panose="05000000000000000000" pitchFamily="2" charset="2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421163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644</TotalTime>
  <Words>2682</Words>
  <Application>Microsoft Office PowerPoint</Application>
  <PresentationFormat>Экран (16:9)</PresentationFormat>
  <Paragraphs>301</Paragraphs>
  <Slides>39</Slides>
  <Notes>26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39</vt:i4>
      </vt:variant>
    </vt:vector>
  </HeadingPairs>
  <TitlesOfParts>
    <vt:vector size="40" baseType="lpstr"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hardware :: sound devices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Artem Vasilev</dc:creator>
  <cp:lastModifiedBy>Artem Vasilev</cp:lastModifiedBy>
  <cp:revision>152</cp:revision>
  <dcterms:created xsi:type="dcterms:W3CDTF">2021-11-23T10:25:45Z</dcterms:created>
  <dcterms:modified xsi:type="dcterms:W3CDTF">2021-11-23T21:10:45Z</dcterms:modified>
</cp:coreProperties>
</file>